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Lst>
  <p:notesMasterIdLst>
    <p:notesMasterId r:id="rId6"/>
  </p:notesMasterIdLst>
  <p:handoutMasterIdLst>
    <p:handoutMasterId r:id="rId32"/>
  </p:handoutMasterIdLst>
  <p:sldIdLst>
    <p:sldId id="256" r:id="rId5"/>
    <p:sldId id="257" r:id="rId7"/>
    <p:sldId id="258" r:id="rId8"/>
    <p:sldId id="259" r:id="rId9"/>
    <p:sldId id="272" r:id="rId10"/>
    <p:sldId id="273" r:id="rId11"/>
    <p:sldId id="275" r:id="rId12"/>
    <p:sldId id="276" r:id="rId13"/>
    <p:sldId id="277" r:id="rId14"/>
    <p:sldId id="278" r:id="rId15"/>
    <p:sldId id="279"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70" r:id="rId31"/>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6E67"/>
    <a:srgbClr val="5D76DA"/>
    <a:srgbClr val="FEF8F8"/>
    <a:srgbClr val="FDF1F1"/>
    <a:srgbClr val="FFEBFF"/>
    <a:srgbClr val="FFFBFF"/>
    <a:srgbClr val="667DD0"/>
    <a:srgbClr val="5A78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4" d="100"/>
          <a:sy n="104" d="100"/>
        </p:scale>
        <p:origin x="756" y="114"/>
      </p:cViewPr>
      <p:guideLst>
        <p:guide orient="horz" pos="2160"/>
        <p:guide pos="3840"/>
        <p:guide pos="7314"/>
        <p:guide pos="5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6" Type="http://schemas.openxmlformats.org/officeDocument/2006/relationships/tags" Target="tags/tag8.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MuseoModerno Black" pitchFamily="2"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MuseoModerno Black" pitchFamily="2" charset="0"/>
              </a:rPr>
            </a:fld>
            <a:endParaRPr lang="zh-CN" altLang="en-US">
              <a:latin typeface="Manrope SemiBold" charset="0"/>
              <a:ea typeface="Manrope SemiBold" charset="0"/>
              <a:cs typeface="MuseoModerno Black" pitchFamily="2"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MuseoModerno Black" pitchFamily="2"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MuseoModerno Black" pitchFamily="2" charset="0"/>
              </a:rPr>
            </a:fld>
            <a:endParaRPr lang="zh-CN" altLang="en-US">
              <a:latin typeface="Manrope SemiBold" charset="0"/>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MuseoModerno Black" pitchFamily="2"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MuseoModerno Black" pitchFamily="2" charset="0"/>
              </a:defRPr>
            </a:lvl1pPr>
          </a:lstStyle>
          <a:p>
            <a:fld id="{07A75B5C-6C8C-4047-8A72-193E0D493B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MuseoModerno Black" pitchFamily="2"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MuseoModerno Black" pitchFamily="2" charset="0"/>
              </a:defRPr>
            </a:lvl1pPr>
          </a:lstStyle>
          <a:p>
            <a:fld id="{54842789-4978-43F9-A2DE-237B27D1419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MuseoModerno Black" pitchFamily="2" charset="0"/>
      </a:defRPr>
    </a:lvl1pPr>
    <a:lvl2pPr marL="457200" algn="l" defTabSz="914400" rtl="0" eaLnBrk="1" latinLnBrk="0" hangingPunct="1">
      <a:defRPr sz="1200" kern="1200">
        <a:solidFill>
          <a:schemeClr val="tx1"/>
        </a:solidFill>
        <a:latin typeface="Manrope SemiBold" charset="0"/>
        <a:ea typeface="Manrope SemiBold" charset="0"/>
        <a:cs typeface="MuseoModerno Black" pitchFamily="2" charset="0"/>
      </a:defRPr>
    </a:lvl2pPr>
    <a:lvl3pPr marL="914400" algn="l" defTabSz="914400" rtl="0" eaLnBrk="1" latinLnBrk="0" hangingPunct="1">
      <a:defRPr sz="1200" kern="1200">
        <a:solidFill>
          <a:schemeClr val="tx1"/>
        </a:solidFill>
        <a:latin typeface="Manrope SemiBold" charset="0"/>
        <a:ea typeface="Manrope SemiBold" charset="0"/>
        <a:cs typeface="MuseoModerno Black" pitchFamily="2" charset="0"/>
      </a:defRPr>
    </a:lvl3pPr>
    <a:lvl4pPr marL="1371600" algn="l" defTabSz="914400" rtl="0" eaLnBrk="1" latinLnBrk="0" hangingPunct="1">
      <a:defRPr sz="1200" kern="1200">
        <a:solidFill>
          <a:schemeClr val="tx1"/>
        </a:solidFill>
        <a:latin typeface="Manrope SemiBold" charset="0"/>
        <a:ea typeface="Manrope SemiBold" charset="0"/>
        <a:cs typeface="MuseoModerno Black" pitchFamily="2" charset="0"/>
      </a:defRPr>
    </a:lvl4pPr>
    <a:lvl5pPr marL="1828800" algn="l" defTabSz="914400" rtl="0" eaLnBrk="1" latinLnBrk="0" hangingPunct="1">
      <a:defRPr sz="1200" kern="1200">
        <a:solidFill>
          <a:schemeClr val="tx1"/>
        </a:solidFill>
        <a:latin typeface="Manrope SemiBold" charset="0"/>
        <a:ea typeface="Manrope SemiBold" charset="0"/>
        <a:cs typeface="MuseoModerno Black"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B0B2DA3-CDEE-4435-B7D9-C314F7D6C3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svg"/><Relationship Id="rId14" Type="http://schemas.openxmlformats.org/officeDocument/2006/relationships/image" Target="../media/image2.png"/><Relationship Id="rId13" Type="http://schemas.openxmlformats.org/officeDocument/2006/relationships/image" Target="../media/image1.sv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image" Target="../media/image2.svg"/><Relationship Id="rId14" Type="http://schemas.openxmlformats.org/officeDocument/2006/relationships/image" Target="../media/image2.png"/><Relationship Id="rId13" Type="http://schemas.openxmlformats.org/officeDocument/2006/relationships/image" Target="../media/image1.sv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image" Target="../media/image2.svg"/><Relationship Id="rId14" Type="http://schemas.openxmlformats.org/officeDocument/2006/relationships/image" Target="../media/image2.png"/><Relationship Id="rId13" Type="http://schemas.openxmlformats.org/officeDocument/2006/relationships/image" Target="../media/image1.svg"/><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xml"/><Relationship Id="rId7" Type="http://schemas.openxmlformats.org/officeDocument/2006/relationships/image" Target="../media/image4.jpeg"/><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svg"/><Relationship Id="rId3" Type="http://schemas.openxmlformats.org/officeDocument/2006/relationships/image" Target="../media/image1.png"/><Relationship Id="rId2" Type="http://schemas.openxmlformats.org/officeDocument/2006/relationships/image" Target="../media/image3.svg"/><Relationship Id="rId10" Type="http://schemas.openxmlformats.org/officeDocument/2006/relationships/notesSlide" Target="../notesSlides/notesSlide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xml"/><Relationship Id="rId7" Type="http://schemas.openxmlformats.org/officeDocument/2006/relationships/image" Target="../media/image4.jpeg"/><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svg"/><Relationship Id="rId3" Type="http://schemas.openxmlformats.org/officeDocument/2006/relationships/image" Target="../media/image1.png"/><Relationship Id="rId2" Type="http://schemas.openxmlformats.org/officeDocument/2006/relationships/image" Target="../media/image3.svg"/><Relationship Id="rId10" Type="http://schemas.openxmlformats.org/officeDocument/2006/relationships/notesSlide" Target="../notesSlides/notesSlide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tags" Target="../tags/tag3.xm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svg"/><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3.xml"/><Relationship Id="rId2" Type="http://schemas.openxmlformats.org/officeDocument/2006/relationships/tags" Target="../tags/tag6.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8255"/>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useoModerno Black" pitchFamily="2" charset="0"/>
            </a:endParaRPr>
          </a:p>
        </p:txBody>
      </p:sp>
      <p:pic>
        <p:nvPicPr>
          <p:cNvPr id="19" name="图形 1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7566660" cy="6858000"/>
          </a:xfrm>
          <a:prstGeom prst="rect">
            <a:avLst/>
          </a:prstGeom>
        </p:spPr>
      </p:pic>
      <p:grpSp>
        <p:nvGrpSpPr>
          <p:cNvPr id="8" name="组合 7"/>
          <p:cNvGrpSpPr/>
          <p:nvPr/>
        </p:nvGrpSpPr>
        <p:grpSpPr>
          <a:xfrm>
            <a:off x="9880600" y="0"/>
            <a:ext cx="2311400" cy="6858000"/>
            <a:chOff x="9880600" y="0"/>
            <a:chExt cx="2311400" cy="6858000"/>
          </a:xfrm>
        </p:grpSpPr>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9880600" y="6808216"/>
              <a:ext cx="2311400" cy="49784"/>
            </a:xfrm>
            <a:prstGeom prst="rect">
              <a:avLst/>
            </a:prstGeom>
          </p:spPr>
        </p:pic>
        <p:pic>
          <p:nvPicPr>
            <p:cNvPr id="4" name="图形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800" y="0"/>
              <a:ext cx="1727200" cy="947445"/>
            </a:xfrm>
            <a:prstGeom prst="rect">
              <a:avLst/>
            </a:prstGeom>
          </p:spPr>
        </p:pic>
      </p:grpSp>
      <p:sp>
        <p:nvSpPr>
          <p:cNvPr id="21" name="矩形 20"/>
          <p:cNvSpPr/>
          <p:nvPr/>
        </p:nvSpPr>
        <p:spPr>
          <a:xfrm>
            <a:off x="6675120" y="2835275"/>
            <a:ext cx="4853305" cy="706755"/>
          </a:xfrm>
          <a:prstGeom prst="rect">
            <a:avLst/>
          </a:prstGeom>
          <a:solidFill>
            <a:srgbClr val="5D76DA"/>
          </a:solidFill>
        </p:spPr>
        <p:txBody>
          <a:bodyPr wrap="square">
            <a:spAutoFit/>
          </a:bodyPr>
          <a:lstStyle/>
          <a:p>
            <a:pPr algn="ctr"/>
            <a:r>
              <a:rPr lang="zh-CN" altLang="en-US" sz="2000" b="1" dirty="0">
                <a:solidFill>
                  <a:schemeClr val="bg1"/>
                </a:solidFill>
                <a:latin typeface="MuseoModerno Black" pitchFamily="2" charset="0"/>
                <a:cs typeface="MuseoModerno Black" pitchFamily="2" charset="0"/>
              </a:rPr>
              <a:t>Electronics Sales Analysis Using Python</a:t>
            </a:r>
            <a:endParaRPr lang="zh-CN" altLang="en-US" sz="2000" b="1" dirty="0">
              <a:solidFill>
                <a:schemeClr val="bg1"/>
              </a:solidFill>
              <a:latin typeface="MuseoModerno Black" pitchFamily="2" charset="0"/>
              <a:cs typeface="MuseoModerno Black" pitchFamily="2" charset="0"/>
            </a:endParaRPr>
          </a:p>
        </p:txBody>
      </p:sp>
      <p:pic>
        <p:nvPicPr>
          <p:cNvPr id="22" name="图形 2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1" y="4253484"/>
            <a:ext cx="4763437" cy="2612954"/>
          </a:xfrm>
          <a:prstGeom prst="rect">
            <a:avLst/>
          </a:prstGeom>
        </p:spPr>
      </p:pic>
      <p:sp>
        <p:nvSpPr>
          <p:cNvPr id="23" name="椭圆 22"/>
          <p:cNvSpPr/>
          <p:nvPr/>
        </p:nvSpPr>
        <p:spPr>
          <a:xfrm flipH="1">
            <a:off x="363855" y="725805"/>
            <a:ext cx="5941060" cy="5734050"/>
          </a:xfrm>
          <a:prstGeom prst="ellipse">
            <a:avLst/>
          </a:prstGeom>
          <a:blipFill>
            <a:blip r:embed="rId7"/>
            <a:stretch>
              <a:fillRect l="-25078" r="-24966"/>
            </a:stretch>
          </a:blipFill>
          <a:ln w="19050">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1025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392430"/>
          </a:xfrm>
        </p:spPr>
        <p:txBody>
          <a:bodyPr/>
          <a:p>
            <a:pPr algn="ctr"/>
            <a:r>
              <a:rPr lang="en-US" sz="1800">
                <a:latin typeface="Arial Regular" panose="020B0604020202020204" charset="0"/>
                <a:cs typeface="Arial Regular" panose="020B0604020202020204" charset="0"/>
              </a:rPr>
              <a:t>Task 5: Add city column</a:t>
            </a:r>
            <a:endParaRPr lang="en-US" sz="1800">
              <a:latin typeface="Arial Regular" panose="020B0604020202020204" charset="0"/>
              <a:cs typeface="Arial Regular" panose="020B0604020202020204" charset="0"/>
            </a:endParaRPr>
          </a:p>
        </p:txBody>
      </p:sp>
      <p:pic>
        <p:nvPicPr>
          <p:cNvPr id="6" name="Content Placeholder 5"/>
          <p:cNvPicPr>
            <a:picLocks noChangeAspect="1"/>
          </p:cNvPicPr>
          <p:nvPr>
            <p:ph idx="1"/>
          </p:nvPr>
        </p:nvPicPr>
        <p:blipFill>
          <a:blip r:embed="rId1"/>
          <a:stretch>
            <a:fillRect/>
          </a:stretch>
        </p:blipFill>
        <p:spPr>
          <a:xfrm>
            <a:off x="1547495" y="1048385"/>
            <a:ext cx="9519920" cy="51288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pPr algn="ctr"/>
            <a:r>
              <a:rPr lang="en-US" sz="4000" b="1">
                <a:latin typeface="Arial Bold" panose="020B0604020202020204" charset="0"/>
                <a:cs typeface="Arial Bold" panose="020B0604020202020204" charset="0"/>
              </a:rPr>
              <a:t>Data Exploration!</a:t>
            </a:r>
            <a:br>
              <a:rPr lang="en-US"/>
            </a:br>
            <a:r>
              <a:rPr lang="en-US" sz="1800" b="1">
                <a:latin typeface="Arial Bold" panose="020B0604020202020204" charset="0"/>
                <a:cs typeface="Arial Bold" panose="020B0604020202020204" charset="0"/>
              </a:rPr>
              <a:t>Question 1: </a:t>
            </a:r>
            <a:r>
              <a:rPr lang="en-US" sz="1800">
                <a:latin typeface="Arial Regular" panose="020B0604020202020204" charset="0"/>
                <a:cs typeface="Arial Regular" panose="020B0604020202020204" charset="0"/>
              </a:rPr>
              <a:t>What was the best month for sales? How much was earned that month?</a:t>
            </a:r>
            <a:endParaRPr lang="en-US" sz="1800">
              <a:latin typeface="Arial Regular" panose="020B0604020202020204" charset="0"/>
              <a:cs typeface="Arial Regular" panose="020B0604020202020204" charset="0"/>
            </a:endParaRPr>
          </a:p>
        </p:txBody>
      </p:sp>
      <p:pic>
        <p:nvPicPr>
          <p:cNvPr id="4" name="Content Placeholder 3"/>
          <p:cNvPicPr>
            <a:picLocks noChangeAspect="1"/>
          </p:cNvPicPr>
          <p:nvPr>
            <p:ph idx="1"/>
          </p:nvPr>
        </p:nvPicPr>
        <p:blipFill>
          <a:blip r:embed="rId1"/>
          <a:stretch>
            <a:fillRect/>
          </a:stretch>
        </p:blipFill>
        <p:spPr>
          <a:xfrm>
            <a:off x="838200" y="1951355"/>
            <a:ext cx="10515600" cy="4099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rot="21060000" flipV="1">
            <a:off x="8803005" y="2586355"/>
            <a:ext cx="122555" cy="891540"/>
          </a:xfrm>
        </p:spPr>
        <p:txBody>
          <a:bodyPr/>
          <a:p>
            <a:endParaRPr lang="en-US" sz="800"/>
          </a:p>
        </p:txBody>
      </p:sp>
      <p:pic>
        <p:nvPicPr>
          <p:cNvPr id="4" name="Content Placeholder 3"/>
          <p:cNvPicPr>
            <a:picLocks noChangeAspect="1"/>
          </p:cNvPicPr>
          <p:nvPr>
            <p:ph idx="1"/>
          </p:nvPr>
        </p:nvPicPr>
        <p:blipFill>
          <a:blip r:embed="rId1"/>
          <a:stretch>
            <a:fillRect/>
          </a:stretch>
        </p:blipFill>
        <p:spPr>
          <a:xfrm>
            <a:off x="509905" y="559435"/>
            <a:ext cx="4248150" cy="5738495"/>
          </a:xfrm>
          <a:prstGeom prst="rect">
            <a:avLst/>
          </a:prstGeom>
        </p:spPr>
      </p:pic>
      <p:pic>
        <p:nvPicPr>
          <p:cNvPr id="5" name="Picture 4"/>
          <p:cNvPicPr>
            <a:picLocks noChangeAspect="1"/>
          </p:cNvPicPr>
          <p:nvPr/>
        </p:nvPicPr>
        <p:blipFill>
          <a:blip r:embed="rId2"/>
          <a:stretch>
            <a:fillRect/>
          </a:stretch>
        </p:blipFill>
        <p:spPr>
          <a:xfrm>
            <a:off x="5269865" y="412115"/>
            <a:ext cx="6388100" cy="62255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61975"/>
          </a:xfrm>
        </p:spPr>
        <p:txBody>
          <a:bodyPr>
            <a:normAutofit/>
          </a:bodyPr>
          <a:p>
            <a:pPr algn="ctr"/>
            <a:r>
              <a:rPr lang="en-US" sz="2000" b="1">
                <a:latin typeface="Arial Bold" panose="020B0604020202020204" charset="0"/>
                <a:cs typeface="Arial Bold" panose="020B0604020202020204" charset="0"/>
              </a:rPr>
              <a:t>Question 2:</a:t>
            </a:r>
            <a:r>
              <a:rPr lang="en-US" sz="2000">
                <a:latin typeface="Arial Regular" panose="020B0604020202020204" charset="0"/>
                <a:cs typeface="Arial Regular" panose="020B0604020202020204" charset="0"/>
              </a:rPr>
              <a:t> What city sold the most product?</a:t>
            </a:r>
            <a:endParaRPr lang="en-US" sz="2000">
              <a:latin typeface="Arial Regular" panose="020B0604020202020204" charset="0"/>
              <a:cs typeface="Arial Regular" panose="020B0604020202020204" charset="0"/>
            </a:endParaRPr>
          </a:p>
        </p:txBody>
      </p:sp>
      <p:pic>
        <p:nvPicPr>
          <p:cNvPr id="9" name="Content Placeholder 8"/>
          <p:cNvPicPr>
            <a:picLocks noChangeAspect="1"/>
          </p:cNvPicPr>
          <p:nvPr>
            <p:ph idx="1"/>
          </p:nvPr>
        </p:nvPicPr>
        <p:blipFill>
          <a:blip r:embed="rId1"/>
          <a:stretch>
            <a:fillRect/>
          </a:stretch>
        </p:blipFill>
        <p:spPr>
          <a:xfrm>
            <a:off x="179070" y="1177925"/>
            <a:ext cx="5741035" cy="4973320"/>
          </a:xfrm>
          <a:prstGeom prst="rect">
            <a:avLst/>
          </a:prstGeom>
        </p:spPr>
      </p:pic>
      <p:pic>
        <p:nvPicPr>
          <p:cNvPr id="10" name="Picture 9"/>
          <p:cNvPicPr>
            <a:picLocks noChangeAspect="1"/>
          </p:cNvPicPr>
          <p:nvPr/>
        </p:nvPicPr>
        <p:blipFill>
          <a:blip r:embed="rId2"/>
          <a:stretch>
            <a:fillRect/>
          </a:stretch>
        </p:blipFill>
        <p:spPr>
          <a:xfrm>
            <a:off x="6217920" y="927100"/>
            <a:ext cx="5614670" cy="56597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06400"/>
          </a:xfrm>
        </p:spPr>
        <p:txBody>
          <a:bodyPr>
            <a:normAutofit/>
          </a:bodyPr>
          <a:p>
            <a:pPr algn="ctr"/>
            <a:r>
              <a:rPr lang="en-US" sz="1555" b="1">
                <a:latin typeface="Arial Regular" panose="020B0604020202020204" charset="0"/>
                <a:cs typeface="Arial Regular" panose="020B0604020202020204" charset="0"/>
              </a:rPr>
              <a:t>Q</a:t>
            </a:r>
            <a:r>
              <a:rPr lang="en-US" sz="1555" b="1">
                <a:latin typeface="Arial Bold" panose="020B0604020202020204" charset="0"/>
                <a:cs typeface="Arial Bold" panose="020B0604020202020204" charset="0"/>
              </a:rPr>
              <a:t>uestion 3:</a:t>
            </a:r>
            <a:r>
              <a:rPr lang="en-US" sz="1555">
                <a:latin typeface="Arial Regular" panose="020B0604020202020204" charset="0"/>
                <a:cs typeface="Arial Regular" panose="020B0604020202020204" charset="0"/>
              </a:rPr>
              <a:t> What time should we display advertisements to maximize likelihood of customer's buying product?</a:t>
            </a:r>
            <a:endParaRPr lang="en-US" sz="1555">
              <a:latin typeface="Arial Regular" panose="020B0604020202020204" charset="0"/>
              <a:cs typeface="Arial Regular" panose="020B0604020202020204" charset="0"/>
            </a:endParaRPr>
          </a:p>
        </p:txBody>
      </p:sp>
      <p:pic>
        <p:nvPicPr>
          <p:cNvPr id="4" name="Content Placeholder 3"/>
          <p:cNvPicPr>
            <a:picLocks noChangeAspect="1"/>
          </p:cNvPicPr>
          <p:nvPr>
            <p:ph idx="1"/>
          </p:nvPr>
        </p:nvPicPr>
        <p:blipFill>
          <a:blip r:embed="rId1"/>
          <a:stretch>
            <a:fillRect/>
          </a:stretch>
        </p:blipFill>
        <p:spPr>
          <a:xfrm>
            <a:off x="1704975" y="927735"/>
            <a:ext cx="8423275" cy="5375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19100"/>
          </a:xfrm>
        </p:spPr>
        <p:txBody>
          <a:bodyPr>
            <a:normAutofit/>
          </a:bodyPr>
          <a:p>
            <a:pPr algn="ctr"/>
            <a:r>
              <a:rPr lang="en-US" sz="1600" b="1">
                <a:latin typeface="Arial Bold" panose="020B0604020202020204" charset="0"/>
                <a:cs typeface="Arial Bold" panose="020B0604020202020204" charset="0"/>
              </a:rPr>
              <a:t>Plotting Graph - Finding out x and Y values</a:t>
            </a:r>
            <a:endParaRPr lang="en-US" sz="1600" b="1">
              <a:latin typeface="Arial Bold" panose="020B0604020202020204" charset="0"/>
              <a:cs typeface="Arial Bold" panose="020B0604020202020204" charset="0"/>
            </a:endParaRPr>
          </a:p>
        </p:txBody>
      </p:sp>
      <p:pic>
        <p:nvPicPr>
          <p:cNvPr id="4" name="Content Placeholder 3"/>
          <p:cNvPicPr>
            <a:picLocks noChangeAspect="1"/>
          </p:cNvPicPr>
          <p:nvPr>
            <p:ph idx="1"/>
          </p:nvPr>
        </p:nvPicPr>
        <p:blipFill>
          <a:blip r:embed="rId1"/>
          <a:stretch>
            <a:fillRect/>
          </a:stretch>
        </p:blipFill>
        <p:spPr>
          <a:xfrm>
            <a:off x="376555" y="1229995"/>
            <a:ext cx="3582035" cy="4613910"/>
          </a:xfrm>
          <a:prstGeom prst="rect">
            <a:avLst/>
          </a:prstGeom>
        </p:spPr>
      </p:pic>
      <p:pic>
        <p:nvPicPr>
          <p:cNvPr id="5" name="Picture 4"/>
          <p:cNvPicPr>
            <a:picLocks noChangeAspect="1"/>
          </p:cNvPicPr>
          <p:nvPr/>
        </p:nvPicPr>
        <p:blipFill>
          <a:blip r:embed="rId2"/>
          <a:stretch>
            <a:fillRect/>
          </a:stretch>
        </p:blipFill>
        <p:spPr>
          <a:xfrm>
            <a:off x="4161790" y="2292350"/>
            <a:ext cx="7641590" cy="28213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flipV="1">
            <a:off x="10560050" y="1615440"/>
            <a:ext cx="793750" cy="76200"/>
          </a:xfrm>
        </p:spPr>
        <p:txBody>
          <a:bodyPr/>
          <a:p>
            <a:endParaRPr lang="en-US" sz="800"/>
          </a:p>
        </p:txBody>
      </p:sp>
      <p:pic>
        <p:nvPicPr>
          <p:cNvPr id="4" name="Content Placeholder 3"/>
          <p:cNvPicPr>
            <a:picLocks noChangeAspect="1"/>
          </p:cNvPicPr>
          <p:nvPr>
            <p:ph idx="1"/>
          </p:nvPr>
        </p:nvPicPr>
        <p:blipFill>
          <a:blip r:embed="rId1"/>
          <a:stretch>
            <a:fillRect/>
          </a:stretch>
        </p:blipFill>
        <p:spPr>
          <a:xfrm>
            <a:off x="186055" y="1253490"/>
            <a:ext cx="5557520" cy="5287645"/>
          </a:xfrm>
          <a:prstGeom prst="rect">
            <a:avLst/>
          </a:prstGeom>
        </p:spPr>
      </p:pic>
      <p:pic>
        <p:nvPicPr>
          <p:cNvPr id="5" name="Picture 4"/>
          <p:cNvPicPr>
            <a:picLocks noChangeAspect="1"/>
          </p:cNvPicPr>
          <p:nvPr/>
        </p:nvPicPr>
        <p:blipFill>
          <a:blip r:embed="rId2"/>
          <a:stretch>
            <a:fillRect/>
          </a:stretch>
        </p:blipFill>
        <p:spPr>
          <a:xfrm>
            <a:off x="6075680" y="1245235"/>
            <a:ext cx="5695315" cy="52959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49960"/>
          </a:xfrm>
        </p:spPr>
        <p:txBody>
          <a:bodyPr>
            <a:normAutofit/>
          </a:bodyPr>
          <a:p>
            <a:pPr algn="ctr"/>
            <a:r>
              <a:rPr lang="en-US" sz="1780" b="1">
                <a:latin typeface="Arial Bold" panose="020B0604020202020204" charset="0"/>
                <a:cs typeface="Arial Bold" panose="020B0604020202020204" charset="0"/>
              </a:rPr>
              <a:t>Question 4:</a:t>
            </a:r>
            <a:r>
              <a:rPr lang="en-US" sz="1780">
                <a:latin typeface="Arial Regular" panose="020B0604020202020204" charset="0"/>
                <a:cs typeface="Arial Regular" panose="020B0604020202020204" charset="0"/>
              </a:rPr>
              <a:t> What products are most often sold together?</a:t>
            </a:r>
            <a:br>
              <a:rPr lang="en-US" sz="1780">
                <a:latin typeface="Arial Regular" panose="020B0604020202020204" charset="0"/>
                <a:cs typeface="Arial Regular" panose="020B0604020202020204" charset="0"/>
              </a:rPr>
            </a:br>
            <a:br>
              <a:rPr lang="en-US" sz="1780">
                <a:latin typeface="Arial Regular" panose="020B0604020202020204" charset="0"/>
                <a:cs typeface="Arial Regular" panose="020B0604020202020204" charset="0"/>
              </a:rPr>
            </a:br>
            <a:endParaRPr lang="en-US" sz="1780">
              <a:latin typeface="Arial Regular" panose="020B0604020202020204" charset="0"/>
              <a:cs typeface="Arial Regular" panose="020B0604020202020204" charset="0"/>
            </a:endParaRPr>
          </a:p>
        </p:txBody>
      </p:sp>
      <p:sp>
        <p:nvSpPr>
          <p:cNvPr id="5" name="Text Box 4"/>
          <p:cNvSpPr txBox="1"/>
          <p:nvPr/>
        </p:nvSpPr>
        <p:spPr>
          <a:xfrm>
            <a:off x="718820" y="1132205"/>
            <a:ext cx="3395980" cy="368300"/>
          </a:xfrm>
          <a:prstGeom prst="rect">
            <a:avLst/>
          </a:prstGeom>
          <a:noFill/>
        </p:spPr>
        <p:txBody>
          <a:bodyPr wrap="none" rtlCol="0" anchor="t">
            <a:spAutoFit/>
          </a:bodyPr>
          <a:p>
            <a:r>
              <a:rPr lang="en-US">
                <a:latin typeface="Arial Regular" panose="020B0604020202020204" charset="0"/>
                <a:cs typeface="Arial Regular" panose="020B0604020202020204" charset="0"/>
                <a:sym typeface="+mn-ea"/>
              </a:rPr>
              <a:t>a) Finding the duplicate order id</a:t>
            </a:r>
            <a:endParaRPr lang="en-US"/>
          </a:p>
        </p:txBody>
      </p:sp>
      <p:pic>
        <p:nvPicPr>
          <p:cNvPr id="7" name="Content Placeholder 6"/>
          <p:cNvPicPr>
            <a:picLocks noChangeAspect="1"/>
          </p:cNvPicPr>
          <p:nvPr>
            <p:ph idx="1"/>
          </p:nvPr>
        </p:nvPicPr>
        <p:blipFill>
          <a:blip r:embed="rId1"/>
          <a:stretch>
            <a:fillRect/>
          </a:stretch>
        </p:blipFill>
        <p:spPr>
          <a:xfrm>
            <a:off x="1076325" y="1683385"/>
            <a:ext cx="9856470"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31165"/>
          </a:xfrm>
        </p:spPr>
        <p:txBody>
          <a:bodyPr>
            <a:normAutofit/>
          </a:bodyPr>
          <a:p>
            <a:pPr algn="l"/>
            <a:r>
              <a:rPr lang="en-US" sz="1780">
                <a:latin typeface="Arial Regular" panose="020B0604020202020204" charset="0"/>
                <a:cs typeface="Arial Regular" panose="020B0604020202020204" charset="0"/>
              </a:rPr>
              <a:t>Creating a new column where we will store these duplicated Product values</a:t>
            </a:r>
            <a:endParaRPr lang="en-US" sz="1780">
              <a:latin typeface="Arial Regular" panose="020B0604020202020204" charset="0"/>
              <a:cs typeface="Arial Regular" panose="020B0604020202020204" charset="0"/>
            </a:endParaRPr>
          </a:p>
        </p:txBody>
      </p:sp>
      <p:pic>
        <p:nvPicPr>
          <p:cNvPr id="4" name="Content Placeholder 3"/>
          <p:cNvPicPr>
            <a:picLocks noChangeAspect="1"/>
          </p:cNvPicPr>
          <p:nvPr>
            <p:ph idx="1"/>
          </p:nvPr>
        </p:nvPicPr>
        <p:blipFill>
          <a:blip r:embed="rId1"/>
          <a:stretch>
            <a:fillRect/>
          </a:stretch>
        </p:blipFill>
        <p:spPr>
          <a:xfrm>
            <a:off x="2847340" y="1252855"/>
            <a:ext cx="615759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45135"/>
          </a:xfrm>
        </p:spPr>
        <p:txBody>
          <a:bodyPr>
            <a:normAutofit/>
          </a:bodyPr>
          <a:p>
            <a:r>
              <a:rPr lang="en-US" sz="1780">
                <a:latin typeface="Arial Regular" panose="020B0604020202020204" charset="0"/>
                <a:cs typeface="Arial Regular" panose="020B0604020202020204" charset="0"/>
              </a:rPr>
              <a:t>In the above table, we need to see the grouped columns only once</a:t>
            </a:r>
            <a:endParaRPr lang="en-US" sz="1780">
              <a:latin typeface="Arial Regular" panose="020B0604020202020204" charset="0"/>
              <a:cs typeface="Arial Regular" panose="020B0604020202020204" charset="0"/>
            </a:endParaRPr>
          </a:p>
        </p:txBody>
      </p:sp>
      <p:pic>
        <p:nvPicPr>
          <p:cNvPr id="4" name="Content Placeholder 3"/>
          <p:cNvPicPr>
            <a:picLocks noChangeAspect="1"/>
          </p:cNvPicPr>
          <p:nvPr>
            <p:ph idx="1"/>
          </p:nvPr>
        </p:nvPicPr>
        <p:blipFill>
          <a:blip r:embed="rId1"/>
          <a:stretch>
            <a:fillRect/>
          </a:stretch>
        </p:blipFill>
        <p:spPr>
          <a:xfrm>
            <a:off x="2242185" y="1253490"/>
            <a:ext cx="7088505" cy="51149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 y="0"/>
            <a:ext cx="12192004" cy="6866435"/>
            <a:chOff x="-4" y="0"/>
            <a:chExt cx="12192004" cy="6866435"/>
          </a:xfrm>
        </p:grpSpPr>
        <p:sp>
          <p:nvSpPr>
            <p:cNvPr id="12" name="矩形 11"/>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grpSp>
          <p:nvGrpSpPr>
            <p:cNvPr id="8" name="组合 7"/>
            <p:cNvGrpSpPr/>
            <p:nvPr/>
          </p:nvGrpSpPr>
          <p:grpSpPr>
            <a:xfrm>
              <a:off x="9880600" y="0"/>
              <a:ext cx="2311400" cy="6858000"/>
              <a:chOff x="9880600" y="0"/>
              <a:chExt cx="2311400" cy="6858000"/>
            </a:xfrm>
          </p:grpSpPr>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V="1">
                <a:off x="9880600" y="6808216"/>
                <a:ext cx="2311400" cy="49784"/>
              </a:xfrm>
              <a:prstGeom prst="rect">
                <a:avLst/>
              </a:prstGeom>
            </p:spPr>
          </p:pic>
          <p:pic>
            <p:nvPicPr>
              <p:cNvPr id="4" name="图形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4800" y="0"/>
                <a:ext cx="1727200" cy="947445"/>
              </a:xfrm>
              <a:prstGeom prst="rect">
                <a:avLst/>
              </a:prstGeom>
            </p:spPr>
          </p:pic>
        </p:grpSp>
        <p:sp>
          <p:nvSpPr>
            <p:cNvPr id="17" name="Oval 15"/>
            <p:cNvSpPr/>
            <p:nvPr/>
          </p:nvSpPr>
          <p:spPr>
            <a:xfrm>
              <a:off x="11328925" y="203200"/>
              <a:ext cx="394215" cy="3953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pic>
          <p:nvPicPr>
            <p:cNvPr id="22" name="图形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4" y="6079218"/>
              <a:ext cx="1435103" cy="787217"/>
            </a:xfrm>
            <a:prstGeom prst="rect">
              <a:avLst/>
            </a:prstGeom>
          </p:spPr>
        </p:pic>
      </p:grpSp>
      <p:sp>
        <p:nvSpPr>
          <p:cNvPr id="51" name="矩形 50"/>
          <p:cNvSpPr/>
          <p:nvPr/>
        </p:nvSpPr>
        <p:spPr>
          <a:xfrm>
            <a:off x="712732" y="752796"/>
            <a:ext cx="8279422" cy="1014730"/>
          </a:xfrm>
          <a:prstGeom prst="rect">
            <a:avLst/>
          </a:prstGeom>
        </p:spPr>
        <p:txBody>
          <a:bodyPr wrap="square">
            <a:spAutoFit/>
          </a:bodyPr>
          <a:lstStyle/>
          <a:p>
            <a:r>
              <a:rPr lang="en-US" altLang="zh-CN" sz="6000" dirty="0">
                <a:solidFill>
                  <a:srgbClr val="E16E67"/>
                </a:solidFill>
                <a:latin typeface="MuseoModerno Black" pitchFamily="2" charset="0"/>
                <a:ea typeface="+mj-ea"/>
                <a:cs typeface="MuseoModerno Black" pitchFamily="2" charset="0"/>
              </a:rPr>
              <a:t>Introduction</a:t>
            </a:r>
            <a:endParaRPr lang="en-US" altLang="zh-CN" sz="6000" dirty="0">
              <a:solidFill>
                <a:srgbClr val="E16E67"/>
              </a:solidFill>
              <a:latin typeface="MuseoModerno Black" pitchFamily="2" charset="0"/>
              <a:ea typeface="+mj-ea"/>
              <a:cs typeface="MuseoModerno Black" pitchFamily="2" charset="0"/>
            </a:endParaRPr>
          </a:p>
        </p:txBody>
      </p:sp>
      <p:sp>
        <p:nvSpPr>
          <p:cNvPr id="53" name="矩形: 圆角 52"/>
          <p:cNvSpPr/>
          <p:nvPr/>
        </p:nvSpPr>
        <p:spPr>
          <a:xfrm>
            <a:off x="818515" y="2327910"/>
            <a:ext cx="10510520" cy="3103880"/>
          </a:xfrm>
          <a:prstGeom prst="roundRect">
            <a:avLst/>
          </a:prstGeom>
          <a:solidFill>
            <a:srgbClr val="E16E67"/>
          </a:solidFill>
          <a:ln>
            <a:noFill/>
          </a:ln>
          <a:effectLst>
            <a:outerShdw blurRad="292100" dist="190500" dir="5400000" sx="90000" sy="90000" algn="t" rotWithShape="0">
              <a:srgbClr val="E0D1FC">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MuseoModerno Black" pitchFamily="2" charset="0"/>
                <a:ea typeface="+mj-ea"/>
                <a:cs typeface="MuseoModerno Black" pitchFamily="2" charset="0"/>
              </a:rPr>
              <a:t>In this </a:t>
            </a:r>
            <a:r>
              <a:rPr lang="en-US" altLang="zh-CN" sz="2000">
                <a:latin typeface="MuseoModerno Black" pitchFamily="2" charset="0"/>
                <a:ea typeface="+mj-ea"/>
                <a:cs typeface="MuseoModerno Black" pitchFamily="2" charset="0"/>
              </a:rPr>
              <a:t>project I </a:t>
            </a:r>
            <a:r>
              <a:rPr lang="zh-CN" altLang="en-US" sz="2000">
                <a:latin typeface="MuseoModerno Black" pitchFamily="2" charset="0"/>
                <a:ea typeface="+mj-ea"/>
                <a:cs typeface="MuseoModerno Black" pitchFamily="2" charset="0"/>
              </a:rPr>
              <a:t>use</a:t>
            </a:r>
            <a:r>
              <a:rPr lang="en-US" altLang="zh-CN" sz="2000">
                <a:latin typeface="MuseoModerno Black" pitchFamily="2" charset="0"/>
                <a:ea typeface="+mj-ea"/>
                <a:cs typeface="MuseoModerno Black" pitchFamily="2" charset="0"/>
              </a:rPr>
              <a:t>d</a:t>
            </a:r>
            <a:r>
              <a:rPr lang="zh-CN" altLang="en-US" sz="2000">
                <a:latin typeface="MuseoModerno Black" pitchFamily="2" charset="0"/>
                <a:ea typeface="+mj-ea"/>
                <a:cs typeface="MuseoModerno Black" pitchFamily="2" charset="0"/>
              </a:rPr>
              <a:t> </a:t>
            </a:r>
            <a:r>
              <a:rPr lang="zh-CN" altLang="en-US" sz="2000" b="1">
                <a:latin typeface="MuseoModerno Black" pitchFamily="2" charset="0"/>
                <a:ea typeface="+mj-ea"/>
                <a:cs typeface="MuseoModerno Black" pitchFamily="2" charset="0"/>
              </a:rPr>
              <a:t>Python Pandas</a:t>
            </a:r>
            <a:r>
              <a:rPr lang="zh-CN" altLang="en-US" sz="2000">
                <a:latin typeface="MuseoModerno Black" pitchFamily="2" charset="0"/>
                <a:ea typeface="+mj-ea"/>
                <a:cs typeface="MuseoModerno Black" pitchFamily="2" charset="0"/>
              </a:rPr>
              <a:t> &amp; </a:t>
            </a:r>
            <a:r>
              <a:rPr lang="zh-CN" altLang="en-US" sz="2000" b="1">
                <a:latin typeface="MuseoModerno Black" pitchFamily="2" charset="0"/>
                <a:ea typeface="+mj-ea"/>
                <a:cs typeface="MuseoModerno Black" pitchFamily="2" charset="0"/>
              </a:rPr>
              <a:t>Python Matplotlib</a:t>
            </a:r>
            <a:r>
              <a:rPr lang="zh-CN" altLang="en-US" sz="2000">
                <a:latin typeface="MuseoModerno Black" pitchFamily="2" charset="0"/>
                <a:ea typeface="+mj-ea"/>
                <a:cs typeface="MuseoModerno Black" pitchFamily="2" charset="0"/>
              </a:rPr>
              <a:t> to analyze and answer business questions about 12 months worth of sales data. The data contains hundreds of thousands of electronics store purchases broken down by month, product type, cost, purchase address, etc.</a:t>
            </a:r>
            <a:endParaRPr lang="zh-CN" altLang="en-US" sz="2000">
              <a:latin typeface="MuseoModerno Black" pitchFamily="2" charset="0"/>
              <a:ea typeface="+mj-ea"/>
              <a:cs typeface="MuseoModerno Black" pitchFamily="2" charset="0"/>
            </a:endParaRPr>
          </a:p>
        </p:txBody>
      </p:sp>
      <p:sp>
        <p:nvSpPr>
          <p:cNvPr id="59" name="矩形 58"/>
          <p:cNvSpPr/>
          <p:nvPr/>
        </p:nvSpPr>
        <p:spPr>
          <a:xfrm>
            <a:off x="3564354" y="2899157"/>
            <a:ext cx="2322145" cy="460375"/>
          </a:xfrm>
          <a:prstGeom prst="rect">
            <a:avLst/>
          </a:prstGeom>
        </p:spPr>
        <p:txBody>
          <a:bodyPr wrap="square">
            <a:spAutoFit/>
          </a:bodyPr>
          <a:lstStyle/>
          <a:p>
            <a:pPr algn="ctr"/>
            <a:endParaRPr lang="zh-CN" altLang="en-US" sz="2400" dirty="0">
              <a:solidFill>
                <a:schemeClr val="bg1"/>
              </a:solidFill>
              <a:latin typeface="MuseoModerno Black" pitchFamily="2" charset="0"/>
              <a:ea typeface="+mj-ea"/>
              <a:cs typeface="MuseoModerno Black" pitchFamily="2" charset="0"/>
            </a:endParaRPr>
          </a:p>
        </p:txBody>
      </p:sp>
      <p:sp>
        <p:nvSpPr>
          <p:cNvPr id="60" name="矩形 59"/>
          <p:cNvSpPr/>
          <p:nvPr/>
        </p:nvSpPr>
        <p:spPr>
          <a:xfrm>
            <a:off x="3568672" y="3697508"/>
            <a:ext cx="2313507" cy="333375"/>
          </a:xfrm>
          <a:prstGeom prst="rect">
            <a:avLst/>
          </a:prstGeom>
        </p:spPr>
        <p:txBody>
          <a:bodyPr wrap="square">
            <a:spAutoFit/>
          </a:bodyPr>
          <a:lstStyle/>
          <a:p>
            <a:pPr algn="ctr">
              <a:lnSpc>
                <a:spcPct val="150000"/>
              </a:lnSpc>
            </a:pPr>
            <a:endParaRPr lang="en-US" altLang="zh-CN" sz="1050" dirty="0">
              <a:solidFill>
                <a:schemeClr val="bg1"/>
              </a:solidFill>
              <a:latin typeface="MuseoModerno Black" pitchFamily="2" charset="0"/>
              <a:ea typeface="+mj-ea"/>
              <a:cs typeface="MuseoModerno Black" pitchFamily="2" charset="0"/>
            </a:endParaRPr>
          </a:p>
        </p:txBody>
      </p:sp>
      <p:sp>
        <p:nvSpPr>
          <p:cNvPr id="66" name="矩形 65"/>
          <p:cNvSpPr/>
          <p:nvPr/>
        </p:nvSpPr>
        <p:spPr>
          <a:xfrm>
            <a:off x="6305502" y="2899157"/>
            <a:ext cx="2322144" cy="460375"/>
          </a:xfrm>
          <a:prstGeom prst="rect">
            <a:avLst/>
          </a:prstGeom>
        </p:spPr>
        <p:txBody>
          <a:bodyPr wrap="square">
            <a:spAutoFit/>
          </a:bodyPr>
          <a:lstStyle/>
          <a:p>
            <a:pPr algn="ctr"/>
            <a:endParaRPr lang="zh-CN" altLang="en-US" sz="2400" dirty="0">
              <a:solidFill>
                <a:schemeClr val="bg1"/>
              </a:solidFill>
              <a:latin typeface="MuseoModerno Black" pitchFamily="2" charset="0"/>
              <a:ea typeface="+mj-ea"/>
              <a:cs typeface="MuseoModerno Black" pitchFamily="2" charset="0"/>
            </a:endParaRPr>
          </a:p>
        </p:txBody>
      </p:sp>
      <p:sp>
        <p:nvSpPr>
          <p:cNvPr id="67" name="矩形 66"/>
          <p:cNvSpPr/>
          <p:nvPr/>
        </p:nvSpPr>
        <p:spPr>
          <a:xfrm>
            <a:off x="6309821" y="3697508"/>
            <a:ext cx="2313507" cy="333375"/>
          </a:xfrm>
          <a:prstGeom prst="rect">
            <a:avLst/>
          </a:prstGeom>
        </p:spPr>
        <p:txBody>
          <a:bodyPr wrap="square">
            <a:spAutoFit/>
          </a:bodyPr>
          <a:lstStyle/>
          <a:p>
            <a:pPr algn="ctr">
              <a:lnSpc>
                <a:spcPct val="150000"/>
              </a:lnSpc>
            </a:pPr>
            <a:endParaRPr lang="en-US" altLang="zh-CN" sz="1050" dirty="0">
              <a:solidFill>
                <a:schemeClr val="bg1"/>
              </a:solidFill>
              <a:latin typeface="MuseoModerno Black" pitchFamily="2" charset="0"/>
              <a:ea typeface="+mj-ea"/>
              <a:cs typeface="MuseoModerno Black" pitchFamily="2" charset="0"/>
            </a:endParaRPr>
          </a:p>
        </p:txBody>
      </p:sp>
      <p:sp>
        <p:nvSpPr>
          <p:cNvPr id="68" name="矩形 67"/>
          <p:cNvSpPr/>
          <p:nvPr/>
        </p:nvSpPr>
        <p:spPr>
          <a:xfrm>
            <a:off x="9063875" y="2899157"/>
            <a:ext cx="2322144" cy="460375"/>
          </a:xfrm>
          <a:prstGeom prst="rect">
            <a:avLst/>
          </a:prstGeom>
        </p:spPr>
        <p:txBody>
          <a:bodyPr wrap="square">
            <a:spAutoFit/>
          </a:bodyPr>
          <a:lstStyle/>
          <a:p>
            <a:pPr algn="ctr"/>
            <a:endParaRPr lang="zh-CN" altLang="en-US" sz="2400" dirty="0">
              <a:solidFill>
                <a:schemeClr val="bg1"/>
              </a:solidFill>
              <a:latin typeface="MuseoModerno Black" pitchFamily="2" charset="0"/>
              <a:ea typeface="+mj-ea"/>
              <a:cs typeface="MuseoModerno Black" pitchFamily="2" charset="0"/>
            </a:endParaRPr>
          </a:p>
        </p:txBody>
      </p:sp>
      <p:sp>
        <p:nvSpPr>
          <p:cNvPr id="69" name="矩形 68"/>
          <p:cNvSpPr/>
          <p:nvPr/>
        </p:nvSpPr>
        <p:spPr>
          <a:xfrm>
            <a:off x="9068194" y="3697508"/>
            <a:ext cx="2313507" cy="333375"/>
          </a:xfrm>
          <a:prstGeom prst="rect">
            <a:avLst/>
          </a:prstGeom>
        </p:spPr>
        <p:txBody>
          <a:bodyPr wrap="square">
            <a:spAutoFit/>
          </a:bodyPr>
          <a:lstStyle/>
          <a:p>
            <a:pPr algn="ctr">
              <a:lnSpc>
                <a:spcPct val="150000"/>
              </a:lnSpc>
            </a:pPr>
            <a:endParaRPr lang="en-US" altLang="zh-CN" sz="1050" dirty="0">
              <a:solidFill>
                <a:schemeClr val="bg1"/>
              </a:solidFill>
              <a:latin typeface="MuseoModerno Black" pitchFamily="2" charset="0"/>
              <a:ea typeface="+mj-ea"/>
              <a:cs typeface="MuseoModerno Black" pitchFamily="2" charset="0"/>
            </a:endParaRPr>
          </a:p>
        </p:txBody>
      </p:sp>
      <p:sp>
        <p:nvSpPr>
          <p:cNvPr id="70" name="矩形 69"/>
          <p:cNvSpPr/>
          <p:nvPr/>
        </p:nvSpPr>
        <p:spPr>
          <a:xfrm>
            <a:off x="7956061" y="5717665"/>
            <a:ext cx="3569971" cy="1323439"/>
          </a:xfrm>
          <a:prstGeom prst="rect">
            <a:avLst/>
          </a:prstGeom>
        </p:spPr>
        <p:txBody>
          <a:bodyPr wrap="square">
            <a:spAutoFit/>
          </a:bodyPr>
          <a:lstStyle/>
          <a:p>
            <a:pPr algn="r"/>
            <a:r>
              <a:rPr lang="zh-CN" altLang="en-US" sz="8000" dirty="0">
                <a:solidFill>
                  <a:srgbClr val="FDF1F1"/>
                </a:solidFill>
                <a:latin typeface="MuseoModerno Black" pitchFamily="2" charset="0"/>
                <a:cs typeface="MuseoModerno Black" pitchFamily="2" charset="0"/>
              </a:rPr>
              <a:t>WPS</a:t>
            </a:r>
            <a:endParaRPr lang="zh-CN" altLang="en-US" sz="8000" dirty="0">
              <a:solidFill>
                <a:srgbClr val="FDF1F1"/>
              </a:solidFill>
              <a:latin typeface="MuseoModerno Black" pitchFamily="2" charset="0"/>
              <a:cs typeface="MuseoModerno Black" pitchFamily="2" charset="0"/>
            </a:endParaRPr>
          </a:p>
        </p:txBody>
      </p:sp>
      <p:sp>
        <p:nvSpPr>
          <p:cNvPr id="71" name="矩形 70"/>
          <p:cNvSpPr/>
          <p:nvPr/>
        </p:nvSpPr>
        <p:spPr>
          <a:xfrm>
            <a:off x="2197099" y="6155598"/>
            <a:ext cx="6716033" cy="344805"/>
          </a:xfrm>
          <a:prstGeom prst="rect">
            <a:avLst/>
          </a:prstGeom>
        </p:spPr>
        <p:txBody>
          <a:bodyPr wrap="square">
            <a:spAutoFit/>
          </a:bodyPr>
          <a:lstStyle/>
          <a:p>
            <a:pPr algn="r">
              <a:lnSpc>
                <a:spcPct val="150000"/>
              </a:lnSpc>
            </a:pPr>
            <a:r>
              <a:rPr lang="en-US" altLang="zh-CN" sz="1100" dirty="0">
                <a:solidFill>
                  <a:schemeClr val="tx1">
                    <a:lumMod val="75000"/>
                    <a:lumOff val="25000"/>
                  </a:schemeClr>
                </a:solidFill>
                <a:cs typeface="MuseoModerno Black" pitchFamily="2" charset="0"/>
              </a:rPr>
              <a:t>]</a:t>
            </a:r>
            <a:endParaRPr lang="en-US" altLang="zh-CN" sz="1100" dirty="0">
              <a:solidFill>
                <a:schemeClr val="tx1">
                  <a:lumMod val="75000"/>
                  <a:lumOff val="25000"/>
                </a:schemeClr>
              </a:solidFill>
              <a:cs typeface="MuseoModerno Black" pitchFamily="2" charset="0"/>
            </a:endParaRPr>
          </a:p>
        </p:txBody>
      </p:sp>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19100"/>
          </a:xfrm>
        </p:spPr>
        <p:txBody>
          <a:bodyPr>
            <a:normAutofit/>
          </a:bodyPr>
          <a:p>
            <a:r>
              <a:rPr lang="en-US" sz="1780">
                <a:latin typeface="Arial Regular" panose="020B0604020202020204" charset="0"/>
                <a:cs typeface="Arial Regular" panose="020B0604020202020204" charset="0"/>
              </a:rPr>
              <a:t>For getting the total no. of products buyed together</a:t>
            </a:r>
            <a:endParaRPr lang="en-US" sz="1780">
              <a:latin typeface="Arial Regular" panose="020B0604020202020204" charset="0"/>
              <a:cs typeface="Arial Regular" panose="020B0604020202020204" charset="0"/>
            </a:endParaRPr>
          </a:p>
        </p:txBody>
      </p:sp>
      <p:pic>
        <p:nvPicPr>
          <p:cNvPr id="4" name="Content Placeholder 3"/>
          <p:cNvPicPr>
            <a:picLocks noChangeAspect="1"/>
          </p:cNvPicPr>
          <p:nvPr>
            <p:ph idx="1"/>
          </p:nvPr>
        </p:nvPicPr>
        <p:blipFill>
          <a:blip r:embed="rId1"/>
          <a:stretch>
            <a:fillRect/>
          </a:stretch>
        </p:blipFill>
        <p:spPr>
          <a:xfrm>
            <a:off x="1588770" y="1436370"/>
            <a:ext cx="9015095"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45135"/>
          </a:xfrm>
        </p:spPr>
        <p:txBody>
          <a:bodyPr>
            <a:normAutofit fontScale="90000"/>
          </a:bodyPr>
          <a:p>
            <a:pPr algn="ctr"/>
            <a:r>
              <a:rPr lang="en-US" sz="1780" b="1">
                <a:latin typeface="Arial Bold" panose="020B0604020202020204" charset="0"/>
                <a:cs typeface="Arial Bold" panose="020B0604020202020204" charset="0"/>
              </a:rPr>
              <a:t>Question 5:</a:t>
            </a:r>
            <a:r>
              <a:rPr lang="en-US" sz="1780">
                <a:latin typeface="Arial Regular" panose="020B0604020202020204" charset="0"/>
                <a:cs typeface="Arial Regular" panose="020B0604020202020204" charset="0"/>
              </a:rPr>
              <a:t> What product sold the most? Why do you think it sold the most?</a:t>
            </a:r>
            <a:br>
              <a:rPr lang="en-US" sz="1780">
                <a:latin typeface="Arial Regular" panose="020B0604020202020204" charset="0"/>
                <a:cs typeface="Arial Regular" panose="020B0604020202020204" charset="0"/>
              </a:rPr>
            </a:br>
            <a:endParaRPr lang="en-US" sz="1780">
              <a:latin typeface="Arial Regular" panose="020B0604020202020204" charset="0"/>
              <a:cs typeface="Arial Regular" panose="020B0604020202020204" charset="0"/>
            </a:endParaRPr>
          </a:p>
        </p:txBody>
      </p:sp>
      <p:pic>
        <p:nvPicPr>
          <p:cNvPr id="4" name="Content Placeholder 3"/>
          <p:cNvPicPr>
            <a:picLocks noChangeAspect="1"/>
          </p:cNvPicPr>
          <p:nvPr>
            <p:ph idx="1"/>
          </p:nvPr>
        </p:nvPicPr>
        <p:blipFill>
          <a:blip r:embed="rId1"/>
          <a:stretch>
            <a:fillRect/>
          </a:stretch>
        </p:blipFill>
        <p:spPr>
          <a:xfrm>
            <a:off x="3193415" y="1279525"/>
            <a:ext cx="4661535" cy="5262245"/>
          </a:xfrm>
          <a:prstGeom prst="rect">
            <a:avLst/>
          </a:prstGeom>
        </p:spPr>
      </p:pic>
      <p:sp>
        <p:nvSpPr>
          <p:cNvPr id="5" name="Text Box 4"/>
          <p:cNvSpPr txBox="1"/>
          <p:nvPr/>
        </p:nvSpPr>
        <p:spPr>
          <a:xfrm>
            <a:off x="1429385" y="716280"/>
            <a:ext cx="9333865" cy="306705"/>
          </a:xfrm>
          <a:prstGeom prst="rect">
            <a:avLst/>
          </a:prstGeom>
          <a:noFill/>
        </p:spPr>
        <p:txBody>
          <a:bodyPr wrap="none" rtlCol="0" anchor="t">
            <a:spAutoFit/>
          </a:bodyPr>
          <a:p>
            <a:r>
              <a:rPr lang="en-US" sz="1400">
                <a:latin typeface="Arial Regular" panose="020B0604020202020204" charset="0"/>
                <a:cs typeface="Arial Regular" panose="020B0604020202020204" charset="0"/>
                <a:sym typeface="+mn-ea"/>
              </a:rPr>
              <a:t>So, the product which is ordered the most is our answer. By the below query we can see i.e. AAA Batteries (4-pack) </a:t>
            </a:r>
            <a:endParaRPr 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392430"/>
          </a:xfrm>
        </p:spPr>
        <p:txBody>
          <a:bodyPr>
            <a:normAutofit/>
          </a:bodyPr>
          <a:p>
            <a:r>
              <a:rPr lang="en-US" sz="1780" b="1">
                <a:latin typeface="Arial Bold" panose="020B0604020202020204" charset="0"/>
                <a:cs typeface="Arial Bold" panose="020B0604020202020204" charset="0"/>
              </a:rPr>
              <a:t>Finding x and y values to plot this in graph</a:t>
            </a:r>
            <a:endParaRPr lang="en-US" sz="1780" b="1">
              <a:latin typeface="Arial Bold" panose="020B0604020202020204" charset="0"/>
              <a:cs typeface="Arial Bold" panose="020B0604020202020204" charset="0"/>
            </a:endParaRPr>
          </a:p>
        </p:txBody>
      </p:sp>
      <p:pic>
        <p:nvPicPr>
          <p:cNvPr id="4" name="Content Placeholder 3"/>
          <p:cNvPicPr>
            <a:picLocks noChangeAspect="1"/>
          </p:cNvPicPr>
          <p:nvPr>
            <p:ph idx="1"/>
          </p:nvPr>
        </p:nvPicPr>
        <p:blipFill>
          <a:blip r:embed="rId1"/>
          <a:stretch>
            <a:fillRect/>
          </a:stretch>
        </p:blipFill>
        <p:spPr>
          <a:xfrm>
            <a:off x="193675" y="1501775"/>
            <a:ext cx="5358765" cy="4578985"/>
          </a:xfrm>
          <a:prstGeom prst="rect">
            <a:avLst/>
          </a:prstGeom>
        </p:spPr>
      </p:pic>
      <p:pic>
        <p:nvPicPr>
          <p:cNvPr id="5" name="Picture 4"/>
          <p:cNvPicPr>
            <a:picLocks noChangeAspect="1"/>
          </p:cNvPicPr>
          <p:nvPr/>
        </p:nvPicPr>
        <p:blipFill>
          <a:blip r:embed="rId2"/>
          <a:stretch>
            <a:fillRect/>
          </a:stretch>
        </p:blipFill>
        <p:spPr>
          <a:xfrm>
            <a:off x="5796280" y="1501775"/>
            <a:ext cx="6176010" cy="45789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88290"/>
            <a:ext cx="10515600" cy="521335"/>
          </a:xfrm>
        </p:spPr>
        <p:txBody>
          <a:bodyPr/>
          <a:p>
            <a:pPr algn="ctr"/>
            <a:r>
              <a:rPr lang="en-US" sz="1800" b="1">
                <a:latin typeface="Arial Bold" panose="020B0604020202020204" charset="0"/>
                <a:cs typeface="Arial Bold" panose="020B0604020202020204" charset="0"/>
              </a:rPr>
              <a:t>Graph</a:t>
            </a:r>
            <a:endParaRPr lang="en-US" sz="1800" b="1">
              <a:latin typeface="Arial Bold" panose="020B0604020202020204" charset="0"/>
              <a:cs typeface="Arial Bold" panose="020B0604020202020204" charset="0"/>
            </a:endParaRPr>
          </a:p>
        </p:txBody>
      </p:sp>
      <p:pic>
        <p:nvPicPr>
          <p:cNvPr id="4" name="Content Placeholder 3"/>
          <p:cNvPicPr>
            <a:picLocks noChangeAspect="1"/>
          </p:cNvPicPr>
          <p:nvPr>
            <p:ph idx="1"/>
          </p:nvPr>
        </p:nvPicPr>
        <p:blipFill>
          <a:blip r:embed="rId1"/>
          <a:stretch>
            <a:fillRect/>
          </a:stretch>
        </p:blipFill>
        <p:spPr>
          <a:xfrm>
            <a:off x="3087370" y="965200"/>
            <a:ext cx="5977890" cy="57651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35940"/>
          </a:xfrm>
        </p:spPr>
        <p:txBody>
          <a:bodyPr>
            <a:normAutofit fontScale="90000"/>
          </a:bodyPr>
          <a:p>
            <a:r>
              <a:rPr lang="en-US" sz="1780">
                <a:latin typeface="Arial Regular" panose="020B0604020202020204" charset="0"/>
                <a:cs typeface="Arial Regular" panose="020B0604020202020204" charset="0"/>
              </a:rPr>
              <a:t>To answer the question why we think so that AAA battery have the most sales we will plot the price graph on the other end</a:t>
            </a:r>
            <a:endParaRPr lang="en-US" sz="1780">
              <a:latin typeface="Arial Regular" panose="020B0604020202020204" charset="0"/>
              <a:cs typeface="Arial Regular" panose="020B0604020202020204" charset="0"/>
            </a:endParaRPr>
          </a:p>
        </p:txBody>
      </p:sp>
      <p:pic>
        <p:nvPicPr>
          <p:cNvPr id="4" name="Content Placeholder 3"/>
          <p:cNvPicPr>
            <a:picLocks noChangeAspect="1"/>
          </p:cNvPicPr>
          <p:nvPr>
            <p:ph idx="1"/>
          </p:nvPr>
        </p:nvPicPr>
        <p:blipFill>
          <a:blip r:embed="rId1"/>
          <a:stretch>
            <a:fillRect/>
          </a:stretch>
        </p:blipFill>
        <p:spPr>
          <a:xfrm>
            <a:off x="3200400" y="1025525"/>
            <a:ext cx="5544820" cy="53378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106680"/>
            <a:ext cx="10075545" cy="1725295"/>
          </a:xfrm>
          <a:prstGeom prst="rect">
            <a:avLst/>
          </a:prstGeom>
        </p:spPr>
      </p:pic>
      <p:pic>
        <p:nvPicPr>
          <p:cNvPr id="5" name="Picture 4"/>
          <p:cNvPicPr>
            <a:picLocks noChangeAspect="1"/>
          </p:cNvPicPr>
          <p:nvPr/>
        </p:nvPicPr>
        <p:blipFill>
          <a:blip r:embed="rId2"/>
          <a:stretch>
            <a:fillRect/>
          </a:stretch>
        </p:blipFill>
        <p:spPr>
          <a:xfrm>
            <a:off x="2935605" y="1691005"/>
            <a:ext cx="5880735" cy="50393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pic>
        <p:nvPicPr>
          <p:cNvPr id="19" name="图形 1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7566660" cy="6858000"/>
          </a:xfrm>
          <a:prstGeom prst="rect">
            <a:avLst/>
          </a:prstGeom>
        </p:spPr>
      </p:pic>
      <p:grpSp>
        <p:nvGrpSpPr>
          <p:cNvPr id="8" name="组合 7"/>
          <p:cNvGrpSpPr/>
          <p:nvPr/>
        </p:nvGrpSpPr>
        <p:grpSpPr>
          <a:xfrm>
            <a:off x="9880600" y="0"/>
            <a:ext cx="2311400" cy="6858000"/>
            <a:chOff x="9880600" y="0"/>
            <a:chExt cx="2311400" cy="6858000"/>
          </a:xfrm>
        </p:grpSpPr>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9880600" y="6808216"/>
              <a:ext cx="2311400" cy="49784"/>
            </a:xfrm>
            <a:prstGeom prst="rect">
              <a:avLst/>
            </a:prstGeom>
          </p:spPr>
        </p:pic>
        <p:pic>
          <p:nvPicPr>
            <p:cNvPr id="4" name="图形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800" y="0"/>
              <a:ext cx="1727200" cy="947445"/>
            </a:xfrm>
            <a:prstGeom prst="rect">
              <a:avLst/>
            </a:prstGeom>
          </p:spPr>
        </p:pic>
      </p:grpSp>
      <p:sp>
        <p:nvSpPr>
          <p:cNvPr id="17" name="Oval 15"/>
          <p:cNvSpPr/>
          <p:nvPr/>
        </p:nvSpPr>
        <p:spPr>
          <a:xfrm>
            <a:off x="11328925" y="203200"/>
            <a:ext cx="394215" cy="3953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sp>
        <p:nvSpPr>
          <p:cNvPr id="18" name="矩形 17"/>
          <p:cNvSpPr/>
          <p:nvPr/>
        </p:nvSpPr>
        <p:spPr>
          <a:xfrm>
            <a:off x="5420359" y="1544331"/>
            <a:ext cx="3569971" cy="1323439"/>
          </a:xfrm>
          <a:prstGeom prst="rect">
            <a:avLst/>
          </a:prstGeom>
        </p:spPr>
        <p:txBody>
          <a:bodyPr wrap="square">
            <a:spAutoFit/>
          </a:bodyPr>
          <a:lstStyle/>
          <a:p>
            <a:pPr algn="r"/>
            <a:r>
              <a:rPr lang="zh-CN" altLang="en-US" sz="8000" dirty="0">
                <a:solidFill>
                  <a:srgbClr val="FDF1F1"/>
                </a:solidFill>
                <a:latin typeface="MuseoModerno Black" pitchFamily="2" charset="0"/>
                <a:cs typeface="MuseoModerno Black" pitchFamily="2" charset="0"/>
              </a:rPr>
              <a:t>WPS</a:t>
            </a:r>
            <a:endParaRPr lang="zh-CN" altLang="en-US" sz="8000" dirty="0">
              <a:solidFill>
                <a:srgbClr val="FDF1F1"/>
              </a:solidFill>
              <a:latin typeface="MuseoModerno Black" pitchFamily="2" charset="0"/>
              <a:cs typeface="MuseoModerno Black" pitchFamily="2" charset="0"/>
            </a:endParaRPr>
          </a:p>
        </p:txBody>
      </p:sp>
      <p:sp>
        <p:nvSpPr>
          <p:cNvPr id="20" name="矩形 19"/>
          <p:cNvSpPr/>
          <p:nvPr/>
        </p:nvSpPr>
        <p:spPr>
          <a:xfrm>
            <a:off x="5420207" y="2639870"/>
            <a:ext cx="6413183" cy="1015663"/>
          </a:xfrm>
          <a:prstGeom prst="rect">
            <a:avLst/>
          </a:prstGeom>
        </p:spPr>
        <p:txBody>
          <a:bodyPr wrap="square">
            <a:spAutoFit/>
          </a:bodyPr>
          <a:lstStyle/>
          <a:p>
            <a:pPr algn="r"/>
            <a:r>
              <a:rPr lang="en-US" altLang="zh-CN" sz="6000" dirty="0">
                <a:solidFill>
                  <a:srgbClr val="E16E67"/>
                </a:solidFill>
                <a:latin typeface="MuseoModerno Black" pitchFamily="2" charset="0"/>
                <a:cs typeface="MuseoModerno Black" pitchFamily="2" charset="0"/>
              </a:rPr>
              <a:t>THANK YOU</a:t>
            </a:r>
            <a:endParaRPr lang="zh-CN" altLang="en-US" sz="6000" dirty="0">
              <a:solidFill>
                <a:srgbClr val="E16E67"/>
              </a:solidFill>
              <a:latin typeface="MuseoModerno Black" pitchFamily="2" charset="0"/>
              <a:cs typeface="MuseoModerno Black" pitchFamily="2" charset="0"/>
            </a:endParaRPr>
          </a:p>
        </p:txBody>
      </p:sp>
      <p:pic>
        <p:nvPicPr>
          <p:cNvPr id="22" name="图形 2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1" y="4253484"/>
            <a:ext cx="4763437" cy="2612954"/>
          </a:xfrm>
          <a:prstGeom prst="rect">
            <a:avLst/>
          </a:prstGeom>
        </p:spPr>
      </p:pic>
      <p:sp>
        <p:nvSpPr>
          <p:cNvPr id="23" name="椭圆 22"/>
          <p:cNvSpPr/>
          <p:nvPr/>
        </p:nvSpPr>
        <p:spPr>
          <a:xfrm flipH="1">
            <a:off x="363674" y="1074445"/>
            <a:ext cx="5385593" cy="5385593"/>
          </a:xfrm>
          <a:prstGeom prst="ellipse">
            <a:avLst/>
          </a:prstGeom>
          <a:blipFill>
            <a:blip r:embed="rId7"/>
            <a:stretch>
              <a:fillRect l="-25078" r="-24966"/>
            </a:stretch>
          </a:blipFill>
          <a:ln w="19050">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cxnSp>
        <p:nvCxnSpPr>
          <p:cNvPr id="30" name="直接连接符 29"/>
          <p:cNvCxnSpPr/>
          <p:nvPr/>
        </p:nvCxnSpPr>
        <p:spPr>
          <a:xfrm>
            <a:off x="9713595" y="3878088"/>
            <a:ext cx="2009140" cy="0"/>
          </a:xfrm>
          <a:prstGeom prst="line">
            <a:avLst/>
          </a:prstGeom>
          <a:ln w="28575">
            <a:solidFill>
              <a:srgbClr val="5D76DA"/>
            </a:solidFill>
          </a:ln>
        </p:spPr>
        <p:style>
          <a:lnRef idx="1">
            <a:schemeClr val="accent1"/>
          </a:lnRef>
          <a:fillRef idx="0">
            <a:schemeClr val="accent1"/>
          </a:fillRef>
          <a:effectRef idx="0">
            <a:schemeClr val="accent1"/>
          </a:effectRef>
          <a:fontRef idx="minor">
            <a:schemeClr val="tx1"/>
          </a:fontRef>
        </p:style>
      </p:cxnSp>
    </p:spTree>
    <p:custDataLst>
      <p:tags r:id="rId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pic>
        <p:nvPicPr>
          <p:cNvPr id="19" name="图形 1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7566660" cy="6858000"/>
          </a:xfrm>
          <a:prstGeom prst="rect">
            <a:avLst/>
          </a:prstGeom>
        </p:spPr>
      </p:pic>
      <p:grpSp>
        <p:nvGrpSpPr>
          <p:cNvPr id="8" name="组合 7"/>
          <p:cNvGrpSpPr/>
          <p:nvPr/>
        </p:nvGrpSpPr>
        <p:grpSpPr>
          <a:xfrm>
            <a:off x="450215" y="0"/>
            <a:ext cx="11741785" cy="6118860"/>
            <a:chOff x="450215" y="0"/>
            <a:chExt cx="11741785" cy="6019165"/>
          </a:xfrm>
        </p:grpSpPr>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450215" y="1748155"/>
              <a:ext cx="11586210" cy="4271010"/>
            </a:xfrm>
            <a:prstGeom prst="rect">
              <a:avLst/>
            </a:prstGeom>
          </p:spPr>
        </p:pic>
        <p:pic>
          <p:nvPicPr>
            <p:cNvPr id="4" name="图形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800" y="0"/>
              <a:ext cx="1727200" cy="947445"/>
            </a:xfrm>
            <a:prstGeom prst="rect">
              <a:avLst/>
            </a:prstGeom>
          </p:spPr>
        </p:pic>
      </p:grpSp>
      <p:sp>
        <p:nvSpPr>
          <p:cNvPr id="17" name="Oval 15"/>
          <p:cNvSpPr/>
          <p:nvPr/>
        </p:nvSpPr>
        <p:spPr>
          <a:xfrm>
            <a:off x="11328925" y="203200"/>
            <a:ext cx="394215" cy="3953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pic>
        <p:nvPicPr>
          <p:cNvPr id="22" name="图形 2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2" y="5946855"/>
            <a:ext cx="1676404" cy="919581"/>
          </a:xfrm>
          <a:prstGeom prst="rect">
            <a:avLst/>
          </a:prstGeom>
        </p:spPr>
      </p:pic>
      <p:sp>
        <p:nvSpPr>
          <p:cNvPr id="24" name="矩形 23"/>
          <p:cNvSpPr/>
          <p:nvPr/>
        </p:nvSpPr>
        <p:spPr>
          <a:xfrm>
            <a:off x="678815" y="1061085"/>
            <a:ext cx="5760085" cy="521970"/>
          </a:xfrm>
          <a:prstGeom prst="rect">
            <a:avLst/>
          </a:prstGeom>
        </p:spPr>
        <p:txBody>
          <a:bodyPr wrap="square">
            <a:spAutoFit/>
          </a:bodyPr>
          <a:lstStyle/>
          <a:p>
            <a:r>
              <a:rPr lang="en-US" altLang="zh-CN" sz="2800" dirty="0">
                <a:solidFill>
                  <a:srgbClr val="5D76DA"/>
                </a:solidFill>
                <a:latin typeface="MuseoModerno Black" pitchFamily="2" charset="0"/>
                <a:cs typeface="MuseoModerno Black" pitchFamily="2" charset="0"/>
              </a:rPr>
              <a:t>Background Information:</a:t>
            </a:r>
            <a:endParaRPr lang="en-US" altLang="zh-CN" sz="2800" dirty="0">
              <a:solidFill>
                <a:srgbClr val="5D76DA"/>
              </a:solidFill>
              <a:latin typeface="MuseoModerno Black" pitchFamily="2" charset="0"/>
              <a:cs typeface="MuseoModerno Black" pitchFamily="2" charset="0"/>
            </a:endParaRPr>
          </a:p>
        </p:txBody>
      </p:sp>
      <p:sp>
        <p:nvSpPr>
          <p:cNvPr id="3" name="Text Box 2"/>
          <p:cNvSpPr txBox="1"/>
          <p:nvPr/>
        </p:nvSpPr>
        <p:spPr>
          <a:xfrm>
            <a:off x="450215" y="1780540"/>
            <a:ext cx="11461750" cy="4338320"/>
          </a:xfrm>
          <a:prstGeom prst="rect">
            <a:avLst/>
          </a:prstGeom>
          <a:noFill/>
        </p:spPr>
        <p:txBody>
          <a:bodyPr wrap="square" rtlCol="0" anchor="t">
            <a:spAutoFit/>
          </a:bodyPr>
          <a:p>
            <a:r>
              <a:rPr lang="en-US" sz="1200">
                <a:solidFill>
                  <a:schemeClr val="bg1"/>
                </a:solidFill>
              </a:rPr>
              <a:t>We start by cleaning our data. Tasks during this section include:</a:t>
            </a:r>
            <a:endParaRPr lang="en-US" sz="1200">
              <a:solidFill>
                <a:schemeClr val="bg1"/>
              </a:solidFill>
            </a:endParaRPr>
          </a:p>
          <a:p>
            <a:endParaRPr lang="en-US" sz="1200">
              <a:solidFill>
                <a:schemeClr val="bg1"/>
              </a:solidFill>
            </a:endParaRPr>
          </a:p>
          <a:p>
            <a:r>
              <a:rPr lang="en-US" sz="1200">
                <a:solidFill>
                  <a:schemeClr val="bg1"/>
                </a:solidFill>
              </a:rPr>
              <a:t>- Drop NaN values from DataFrame</a:t>
            </a:r>
            <a:endParaRPr lang="en-US" sz="1200">
              <a:solidFill>
                <a:schemeClr val="bg1"/>
              </a:solidFill>
            </a:endParaRPr>
          </a:p>
          <a:p>
            <a:r>
              <a:rPr lang="en-US" sz="1200">
                <a:solidFill>
                  <a:schemeClr val="bg1"/>
                </a:solidFill>
              </a:rPr>
              <a:t>- Removing rows based on a condition</a:t>
            </a:r>
            <a:endParaRPr lang="en-US" sz="1200">
              <a:solidFill>
                <a:schemeClr val="bg1"/>
              </a:solidFill>
            </a:endParaRPr>
          </a:p>
          <a:p>
            <a:r>
              <a:rPr lang="en-US" sz="1200">
                <a:solidFill>
                  <a:schemeClr val="bg1"/>
                </a:solidFill>
              </a:rPr>
              <a:t>- Change the type of columns (to_numeric, to_datetime, astype)</a:t>
            </a:r>
            <a:endParaRPr lang="en-US" sz="1200">
              <a:solidFill>
                <a:schemeClr val="bg1"/>
              </a:solidFill>
            </a:endParaRPr>
          </a:p>
          <a:p>
            <a:endParaRPr lang="en-US" sz="1200">
              <a:solidFill>
                <a:schemeClr val="bg1"/>
              </a:solidFill>
            </a:endParaRPr>
          </a:p>
          <a:p>
            <a:r>
              <a:rPr lang="en-US" sz="1200">
                <a:solidFill>
                  <a:schemeClr val="bg1"/>
                </a:solidFill>
              </a:rPr>
              <a:t>Once we have cleaned up our data a bit, we move the data exploration section. In this section we explore 5 high level business questions related to our data:</a:t>
            </a:r>
            <a:endParaRPr lang="en-US" sz="1200">
              <a:solidFill>
                <a:schemeClr val="bg1"/>
              </a:solidFill>
            </a:endParaRPr>
          </a:p>
          <a:p>
            <a:endParaRPr lang="en-US" sz="1200">
              <a:solidFill>
                <a:schemeClr val="bg1"/>
              </a:solidFill>
            </a:endParaRPr>
          </a:p>
          <a:p>
            <a:r>
              <a:rPr lang="en-US" sz="1200">
                <a:solidFill>
                  <a:schemeClr val="bg1"/>
                </a:solidFill>
              </a:rPr>
              <a:t>- What was the best month for sales? How much was earned that month?</a:t>
            </a:r>
            <a:endParaRPr lang="en-US" sz="1200">
              <a:solidFill>
                <a:schemeClr val="bg1"/>
              </a:solidFill>
            </a:endParaRPr>
          </a:p>
          <a:p>
            <a:r>
              <a:rPr lang="en-US" sz="1200">
                <a:solidFill>
                  <a:schemeClr val="bg1"/>
                </a:solidFill>
                <a:sym typeface="+mn-ea"/>
              </a:rPr>
              <a:t>- </a:t>
            </a:r>
            <a:r>
              <a:rPr lang="en-US" sz="1200">
                <a:solidFill>
                  <a:schemeClr val="bg1"/>
                </a:solidFill>
              </a:rPr>
              <a:t>What city sold the most product?</a:t>
            </a:r>
            <a:endParaRPr lang="en-US" sz="1200">
              <a:solidFill>
                <a:schemeClr val="bg1"/>
              </a:solidFill>
            </a:endParaRPr>
          </a:p>
          <a:p>
            <a:r>
              <a:rPr lang="en-US" sz="1200">
                <a:solidFill>
                  <a:schemeClr val="bg1"/>
                </a:solidFill>
                <a:sym typeface="+mn-ea"/>
              </a:rPr>
              <a:t>- </a:t>
            </a:r>
            <a:r>
              <a:rPr lang="en-US" sz="1200">
                <a:solidFill>
                  <a:schemeClr val="bg1"/>
                </a:solidFill>
              </a:rPr>
              <a:t>What time should we display advertisemens to maximize the likelihood of customer’s buying product?</a:t>
            </a:r>
            <a:endParaRPr lang="en-US" sz="1200">
              <a:solidFill>
                <a:schemeClr val="bg1"/>
              </a:solidFill>
            </a:endParaRPr>
          </a:p>
          <a:p>
            <a:r>
              <a:rPr lang="en-US" sz="1200">
                <a:solidFill>
                  <a:schemeClr val="bg1"/>
                </a:solidFill>
                <a:sym typeface="+mn-ea"/>
              </a:rPr>
              <a:t>- </a:t>
            </a:r>
            <a:r>
              <a:rPr lang="en-US" sz="1200">
                <a:solidFill>
                  <a:schemeClr val="bg1"/>
                </a:solidFill>
              </a:rPr>
              <a:t>What products are most often sold together?</a:t>
            </a:r>
            <a:endParaRPr lang="en-US" sz="1200">
              <a:solidFill>
                <a:schemeClr val="bg1"/>
              </a:solidFill>
            </a:endParaRPr>
          </a:p>
          <a:p>
            <a:r>
              <a:rPr lang="en-US" sz="1200">
                <a:solidFill>
                  <a:schemeClr val="bg1"/>
                </a:solidFill>
                <a:sym typeface="+mn-ea"/>
              </a:rPr>
              <a:t>- </a:t>
            </a:r>
            <a:r>
              <a:rPr lang="en-US" sz="1200">
                <a:solidFill>
                  <a:schemeClr val="bg1"/>
                </a:solidFill>
              </a:rPr>
              <a:t>What product sold the most? Why do you think it sold the most?</a:t>
            </a:r>
            <a:endParaRPr lang="en-US" sz="1200">
              <a:solidFill>
                <a:schemeClr val="bg1"/>
              </a:solidFill>
            </a:endParaRPr>
          </a:p>
          <a:p>
            <a:endParaRPr lang="en-US" sz="1200">
              <a:solidFill>
                <a:schemeClr val="bg1"/>
              </a:solidFill>
            </a:endParaRPr>
          </a:p>
          <a:p>
            <a:r>
              <a:rPr lang="en-US" sz="1200">
                <a:solidFill>
                  <a:schemeClr val="bg1"/>
                </a:solidFill>
              </a:rPr>
              <a:t>To answer these questions we walk through many different pandas &amp; matplotlib methods. They include:</a:t>
            </a:r>
            <a:endParaRPr lang="en-US" sz="1200">
              <a:solidFill>
                <a:schemeClr val="bg1"/>
              </a:solidFill>
            </a:endParaRPr>
          </a:p>
          <a:p>
            <a:endParaRPr lang="en-US" sz="1200">
              <a:solidFill>
                <a:schemeClr val="bg1"/>
              </a:solidFill>
            </a:endParaRPr>
          </a:p>
          <a:p>
            <a:r>
              <a:rPr lang="en-US" sz="1200">
                <a:solidFill>
                  <a:schemeClr val="bg1"/>
                </a:solidFill>
                <a:sym typeface="+mn-ea"/>
              </a:rPr>
              <a:t>- </a:t>
            </a:r>
            <a:r>
              <a:rPr lang="en-US" sz="1200">
                <a:solidFill>
                  <a:schemeClr val="bg1"/>
                </a:solidFill>
              </a:rPr>
              <a:t>Concatenating multiple csvs together to create a new DataFrame (pd.concat)</a:t>
            </a:r>
            <a:endParaRPr lang="en-US" sz="1200">
              <a:solidFill>
                <a:schemeClr val="bg1"/>
              </a:solidFill>
            </a:endParaRPr>
          </a:p>
          <a:p>
            <a:r>
              <a:rPr lang="en-US" sz="1200">
                <a:solidFill>
                  <a:schemeClr val="bg1"/>
                </a:solidFill>
                <a:sym typeface="+mn-ea"/>
              </a:rPr>
              <a:t>- </a:t>
            </a:r>
            <a:r>
              <a:rPr lang="en-US" sz="1200">
                <a:solidFill>
                  <a:schemeClr val="bg1"/>
                </a:solidFill>
              </a:rPr>
              <a:t>Adding columns</a:t>
            </a:r>
            <a:endParaRPr lang="en-US" sz="1200">
              <a:solidFill>
                <a:schemeClr val="bg1"/>
              </a:solidFill>
            </a:endParaRPr>
          </a:p>
          <a:p>
            <a:r>
              <a:rPr lang="en-US" sz="1200">
                <a:solidFill>
                  <a:schemeClr val="bg1"/>
                </a:solidFill>
                <a:sym typeface="+mn-ea"/>
              </a:rPr>
              <a:t>- </a:t>
            </a:r>
            <a:r>
              <a:rPr lang="en-US" sz="1200">
                <a:solidFill>
                  <a:schemeClr val="bg1"/>
                </a:solidFill>
              </a:rPr>
              <a:t>Parsing cells as strings to make new columns (.str)</a:t>
            </a:r>
            <a:endParaRPr lang="en-US" sz="1200">
              <a:solidFill>
                <a:schemeClr val="bg1"/>
              </a:solidFill>
            </a:endParaRPr>
          </a:p>
          <a:p>
            <a:r>
              <a:rPr lang="en-US" sz="1200">
                <a:solidFill>
                  <a:schemeClr val="bg1"/>
                </a:solidFill>
                <a:sym typeface="+mn-ea"/>
              </a:rPr>
              <a:t>- </a:t>
            </a:r>
            <a:r>
              <a:rPr lang="en-US" sz="1200">
                <a:solidFill>
                  <a:schemeClr val="bg1"/>
                </a:solidFill>
              </a:rPr>
              <a:t>Using the .apply() method</a:t>
            </a:r>
            <a:endParaRPr lang="en-US" sz="1200">
              <a:solidFill>
                <a:schemeClr val="bg1"/>
              </a:solidFill>
            </a:endParaRPr>
          </a:p>
          <a:p>
            <a:r>
              <a:rPr lang="en-US" sz="1200">
                <a:solidFill>
                  <a:schemeClr val="bg1"/>
                </a:solidFill>
                <a:sym typeface="+mn-ea"/>
              </a:rPr>
              <a:t>- </a:t>
            </a:r>
            <a:r>
              <a:rPr lang="en-US" sz="1200">
                <a:solidFill>
                  <a:schemeClr val="bg1"/>
                </a:solidFill>
              </a:rPr>
              <a:t>Using groupby to perform aggregate analysis</a:t>
            </a:r>
            <a:endParaRPr lang="en-US" sz="1200">
              <a:solidFill>
                <a:schemeClr val="bg1"/>
              </a:solidFill>
            </a:endParaRPr>
          </a:p>
          <a:p>
            <a:r>
              <a:rPr lang="en-US" sz="1200">
                <a:solidFill>
                  <a:schemeClr val="bg1"/>
                </a:solidFill>
                <a:sym typeface="+mn-ea"/>
              </a:rPr>
              <a:t>- </a:t>
            </a:r>
            <a:r>
              <a:rPr lang="en-US" sz="1200">
                <a:solidFill>
                  <a:schemeClr val="bg1"/>
                </a:solidFill>
              </a:rPr>
              <a:t>Plotting bar charts and lines graphs to visualize our results</a:t>
            </a:r>
            <a:endParaRPr lang="en-US" sz="1200">
              <a:solidFill>
                <a:schemeClr val="bg1"/>
              </a:solidFill>
            </a:endParaRPr>
          </a:p>
          <a:p>
            <a:r>
              <a:rPr lang="en-US" sz="1200">
                <a:solidFill>
                  <a:schemeClr val="bg1"/>
                </a:solidFill>
                <a:sym typeface="+mn-ea"/>
              </a:rPr>
              <a:t>- </a:t>
            </a:r>
            <a:r>
              <a:rPr lang="en-US" sz="1200">
                <a:solidFill>
                  <a:schemeClr val="bg1"/>
                </a:solidFill>
              </a:rPr>
              <a:t>Labeling our graphs</a:t>
            </a:r>
            <a:endParaRPr lang="en-US" sz="1200">
              <a:solidFill>
                <a:schemeClr val="bg1"/>
              </a:solidFill>
            </a:endParaRPr>
          </a:p>
        </p:txBody>
      </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96875" y="212833"/>
            <a:ext cx="6413183" cy="645160"/>
          </a:xfrm>
          <a:prstGeom prst="rect">
            <a:avLst/>
          </a:prstGeom>
        </p:spPr>
        <p:txBody>
          <a:bodyPr wrap="square">
            <a:spAutoFit/>
          </a:bodyPr>
          <a:lstStyle/>
          <a:p>
            <a:endParaRPr lang="zh-CN" altLang="en-US" sz="3600" dirty="0">
              <a:solidFill>
                <a:srgbClr val="E16E67"/>
              </a:solidFill>
              <a:latin typeface="MuseoModerno Black" pitchFamily="2" charset="0"/>
              <a:cs typeface="MuseoModerno Black" pitchFamily="2" charset="0"/>
            </a:endParaRPr>
          </a:p>
        </p:txBody>
      </p:sp>
      <p:sp>
        <p:nvSpPr>
          <p:cNvPr id="31" name="矩形 30"/>
          <p:cNvSpPr/>
          <p:nvPr/>
        </p:nvSpPr>
        <p:spPr>
          <a:xfrm>
            <a:off x="3449320" y="311150"/>
            <a:ext cx="4532630" cy="645160"/>
          </a:xfrm>
          <a:prstGeom prst="rect">
            <a:avLst/>
          </a:prstGeom>
        </p:spPr>
        <p:txBody>
          <a:bodyPr wrap="square">
            <a:spAutoFit/>
          </a:bodyPr>
          <a:lstStyle/>
          <a:p>
            <a:pPr algn="ctr"/>
            <a:r>
              <a:rPr lang="en-US" altLang="zh-CN" b="1" dirty="0">
                <a:solidFill>
                  <a:schemeClr val="tx1"/>
                </a:solidFill>
                <a:latin typeface="MuseoModerno Black" pitchFamily="2" charset="0"/>
                <a:cs typeface="MuseoModerno Black" pitchFamily="2" charset="0"/>
              </a:rPr>
              <a:t>Import Statements -</a:t>
            </a:r>
            <a:endParaRPr lang="en-US" altLang="zh-CN" b="1" dirty="0">
              <a:solidFill>
                <a:schemeClr val="tx1"/>
              </a:solidFill>
              <a:latin typeface="MuseoModerno Black" pitchFamily="2" charset="0"/>
              <a:cs typeface="MuseoModerno Black" pitchFamily="2" charset="0"/>
            </a:endParaRPr>
          </a:p>
          <a:p>
            <a:pPr algn="ctr"/>
            <a:endParaRPr lang="en-US" altLang="zh-CN" b="1" dirty="0">
              <a:solidFill>
                <a:schemeClr val="tx1"/>
              </a:solidFill>
              <a:latin typeface="MuseoModerno Black" pitchFamily="2" charset="0"/>
              <a:cs typeface="MuseoModerno Black" pitchFamily="2" charset="0"/>
            </a:endParaRPr>
          </a:p>
        </p:txBody>
      </p:sp>
      <p:sp>
        <p:nvSpPr>
          <p:cNvPr id="3" name="Text Box 2"/>
          <p:cNvSpPr txBox="1"/>
          <p:nvPr/>
        </p:nvSpPr>
        <p:spPr>
          <a:xfrm>
            <a:off x="2861310" y="2766060"/>
            <a:ext cx="309880" cy="368300"/>
          </a:xfrm>
          <a:prstGeom prst="rect">
            <a:avLst/>
          </a:prstGeom>
          <a:noFill/>
        </p:spPr>
        <p:txBody>
          <a:bodyPr wrap="none" rtlCol="0">
            <a:spAutoFit/>
          </a:bodyPr>
          <a:p>
            <a:endParaRPr lang="en-US"/>
          </a:p>
        </p:txBody>
      </p:sp>
      <p:pic>
        <p:nvPicPr>
          <p:cNvPr id="4" name="Picture 3"/>
          <p:cNvPicPr>
            <a:picLocks noChangeAspect="1"/>
          </p:cNvPicPr>
          <p:nvPr/>
        </p:nvPicPr>
        <p:blipFill>
          <a:blip r:embed="rId1"/>
          <a:stretch>
            <a:fillRect/>
          </a:stretch>
        </p:blipFill>
        <p:spPr>
          <a:xfrm>
            <a:off x="2582545" y="955040"/>
            <a:ext cx="6559550" cy="1459865"/>
          </a:xfrm>
          <a:prstGeom prst="rect">
            <a:avLst/>
          </a:prstGeom>
        </p:spPr>
      </p:pic>
      <p:sp>
        <p:nvSpPr>
          <p:cNvPr id="5" name="Text Box 4"/>
          <p:cNvSpPr txBox="1"/>
          <p:nvPr/>
        </p:nvSpPr>
        <p:spPr>
          <a:xfrm>
            <a:off x="3971290" y="2766060"/>
            <a:ext cx="3760470" cy="368300"/>
          </a:xfrm>
          <a:prstGeom prst="rect">
            <a:avLst/>
          </a:prstGeom>
          <a:noFill/>
        </p:spPr>
        <p:txBody>
          <a:bodyPr wrap="square" rtlCol="0" anchor="t">
            <a:spAutoFit/>
          </a:bodyPr>
          <a:p>
            <a:pPr algn="ctr"/>
            <a:r>
              <a:rPr lang="en-US" altLang="zh-CN" b="1" dirty="0">
                <a:solidFill>
                  <a:schemeClr val="tx1"/>
                </a:solidFill>
                <a:latin typeface="MuseoModerno Black" pitchFamily="2" charset="0"/>
                <a:cs typeface="MuseoModerno Black" pitchFamily="2" charset="0"/>
                <a:sym typeface="+mn-ea"/>
              </a:rPr>
              <a:t>Reading the data -</a:t>
            </a:r>
            <a:endParaRPr lang="en-US" altLang="zh-CN" b="1" dirty="0">
              <a:solidFill>
                <a:schemeClr val="tx1"/>
              </a:solidFill>
              <a:latin typeface="MuseoModerno Black" pitchFamily="2" charset="0"/>
              <a:cs typeface="MuseoModerno Black" pitchFamily="2" charset="0"/>
              <a:sym typeface="+mn-ea"/>
            </a:endParaRPr>
          </a:p>
        </p:txBody>
      </p:sp>
      <p:pic>
        <p:nvPicPr>
          <p:cNvPr id="7" name="Picture 6"/>
          <p:cNvPicPr>
            <a:picLocks noChangeAspect="1"/>
          </p:cNvPicPr>
          <p:nvPr/>
        </p:nvPicPr>
        <p:blipFill>
          <a:blip r:embed="rId2"/>
          <a:stretch>
            <a:fillRect/>
          </a:stretch>
        </p:blipFill>
        <p:spPr>
          <a:xfrm>
            <a:off x="1214120" y="3486150"/>
            <a:ext cx="10152380" cy="2832735"/>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020060" y="238868"/>
            <a:ext cx="6413183" cy="368300"/>
          </a:xfrm>
          <a:prstGeom prst="rect">
            <a:avLst/>
          </a:prstGeom>
        </p:spPr>
        <p:txBody>
          <a:bodyPr wrap="square">
            <a:spAutoFit/>
          </a:bodyPr>
          <a:lstStyle/>
          <a:p>
            <a:pPr algn="ctr"/>
            <a:r>
              <a:rPr lang="en-US" altLang="zh-CN" b="1" dirty="0">
                <a:solidFill>
                  <a:schemeClr val="tx1"/>
                </a:solidFill>
                <a:latin typeface="MuseoModerno Black" pitchFamily="2" charset="0"/>
                <a:cs typeface="MuseoModerno Black" pitchFamily="2" charset="0"/>
              </a:rPr>
              <a:t>Task </a:t>
            </a:r>
            <a:r>
              <a:rPr lang="zh-CN" altLang="en-US" b="1" dirty="0">
                <a:solidFill>
                  <a:schemeClr val="tx1"/>
                </a:solidFill>
                <a:latin typeface="MuseoModerno Black" pitchFamily="2" charset="0"/>
                <a:cs typeface="MuseoModerno Black" pitchFamily="2" charset="0"/>
              </a:rPr>
              <a:t>1 : Merging 12 months of data into a single file</a:t>
            </a:r>
            <a:endParaRPr lang="zh-CN" altLang="en-US" b="1" dirty="0">
              <a:solidFill>
                <a:schemeClr val="tx1"/>
              </a:solidFill>
              <a:latin typeface="MuseoModerno Black" pitchFamily="2" charset="0"/>
              <a:cs typeface="MuseoModerno Black" pitchFamily="2" charset="0"/>
            </a:endParaRPr>
          </a:p>
        </p:txBody>
      </p:sp>
      <p:sp>
        <p:nvSpPr>
          <p:cNvPr id="3" name="Text Box 2"/>
          <p:cNvSpPr txBox="1"/>
          <p:nvPr/>
        </p:nvSpPr>
        <p:spPr>
          <a:xfrm>
            <a:off x="2861310" y="2766060"/>
            <a:ext cx="309880" cy="368300"/>
          </a:xfrm>
          <a:prstGeom prst="rect">
            <a:avLst/>
          </a:prstGeom>
          <a:noFill/>
        </p:spPr>
        <p:txBody>
          <a:bodyPr wrap="none" rtlCol="0">
            <a:spAutoFit/>
          </a:bodyPr>
          <a:p>
            <a:endParaRPr lang="en-US"/>
          </a:p>
        </p:txBody>
      </p:sp>
      <p:pic>
        <p:nvPicPr>
          <p:cNvPr id="8" name="Picture 7"/>
          <p:cNvPicPr>
            <a:picLocks noChangeAspect="1"/>
          </p:cNvPicPr>
          <p:nvPr/>
        </p:nvPicPr>
        <p:blipFill>
          <a:blip r:embed="rId1"/>
          <a:stretch>
            <a:fillRect/>
          </a:stretch>
        </p:blipFill>
        <p:spPr>
          <a:xfrm>
            <a:off x="251460" y="1311910"/>
            <a:ext cx="11689080" cy="4233545"/>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861310" y="718928"/>
            <a:ext cx="6413183" cy="368300"/>
          </a:xfrm>
          <a:prstGeom prst="rect">
            <a:avLst/>
          </a:prstGeom>
        </p:spPr>
        <p:txBody>
          <a:bodyPr wrap="square">
            <a:spAutoFit/>
          </a:bodyPr>
          <a:lstStyle/>
          <a:p>
            <a:pPr algn="ctr"/>
            <a:r>
              <a:rPr lang="zh-CN" altLang="en-US" b="1" dirty="0">
                <a:solidFill>
                  <a:schemeClr val="tx1"/>
                </a:solidFill>
                <a:latin typeface="MuseoModerno Black" pitchFamily="2" charset="0"/>
                <a:cs typeface="MuseoModerno Black" pitchFamily="2" charset="0"/>
              </a:rPr>
              <a:t>Read in updated dataframe</a:t>
            </a:r>
            <a:endParaRPr lang="zh-CN" altLang="en-US" b="1" dirty="0">
              <a:solidFill>
                <a:schemeClr val="tx1"/>
              </a:solidFill>
              <a:latin typeface="MuseoModerno Black" pitchFamily="2" charset="0"/>
              <a:cs typeface="MuseoModerno Black" pitchFamily="2" charset="0"/>
            </a:endParaRPr>
          </a:p>
        </p:txBody>
      </p:sp>
      <p:sp>
        <p:nvSpPr>
          <p:cNvPr id="3" name="Text Box 2"/>
          <p:cNvSpPr txBox="1"/>
          <p:nvPr/>
        </p:nvSpPr>
        <p:spPr>
          <a:xfrm>
            <a:off x="2861310" y="2766060"/>
            <a:ext cx="309880" cy="368300"/>
          </a:xfrm>
          <a:prstGeom prst="rect">
            <a:avLst/>
          </a:prstGeom>
          <a:noFill/>
        </p:spPr>
        <p:txBody>
          <a:bodyPr wrap="none" rtlCol="0">
            <a:spAutoFit/>
          </a:bodyPr>
          <a:p>
            <a:endParaRPr lang="en-US"/>
          </a:p>
        </p:txBody>
      </p:sp>
      <p:pic>
        <p:nvPicPr>
          <p:cNvPr id="4" name="Picture 3"/>
          <p:cNvPicPr>
            <a:picLocks noChangeAspect="1"/>
          </p:cNvPicPr>
          <p:nvPr/>
        </p:nvPicPr>
        <p:blipFill>
          <a:blip r:embed="rId1"/>
          <a:stretch>
            <a:fillRect/>
          </a:stretch>
        </p:blipFill>
        <p:spPr>
          <a:xfrm>
            <a:off x="679450" y="1981200"/>
            <a:ext cx="11027410" cy="2947670"/>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35915"/>
            <a:ext cx="10515600" cy="871855"/>
          </a:xfrm>
        </p:spPr>
        <p:txBody>
          <a:bodyPr>
            <a:normAutofit fontScale="90000"/>
          </a:bodyPr>
          <a:p>
            <a:pPr algn="ctr"/>
            <a:br>
              <a:rPr lang="en-US" sz="2220" b="1"/>
            </a:br>
            <a:r>
              <a:rPr lang="en-US" sz="2220" b="1"/>
              <a:t>Task 2 : Clean up the data!</a:t>
            </a:r>
            <a:br>
              <a:rPr lang="en-US" sz="2220" b="1"/>
            </a:br>
            <a:br>
              <a:rPr lang="en-US" sz="1555" b="1"/>
            </a:br>
            <a:r>
              <a:rPr lang="en-US" sz="1555">
                <a:latin typeface="Arial Regular" panose="020B0604020202020204" charset="0"/>
                <a:cs typeface="Arial Regular" panose="020B0604020202020204" charset="0"/>
              </a:rPr>
              <a:t>The first step in this is figuring out what we need to clean. I have found in practice, that you find things you need to clean as you perform operations and get errors. Based on the error, you decide how you should go about cleaning the data</a:t>
            </a:r>
            <a:r>
              <a:rPr lang="en-US" sz="1780">
                <a:latin typeface="Arial Regular" panose="020B0604020202020204" charset="0"/>
                <a:cs typeface="Arial Regular" panose="020B0604020202020204" charset="0"/>
              </a:rPr>
              <a:t>.</a:t>
            </a:r>
            <a:endParaRPr lang="en-US" sz="1780">
              <a:latin typeface="Arial Regular" panose="020B0604020202020204" charset="0"/>
              <a:cs typeface="Arial Regular" panose="020B0604020202020204" charset="0"/>
            </a:endParaRPr>
          </a:p>
        </p:txBody>
      </p:sp>
      <p:pic>
        <p:nvPicPr>
          <p:cNvPr id="4" name="Content Placeholder 3"/>
          <p:cNvPicPr>
            <a:picLocks noChangeAspect="1"/>
          </p:cNvPicPr>
          <p:nvPr>
            <p:ph idx="1"/>
          </p:nvPr>
        </p:nvPicPr>
        <p:blipFill>
          <a:blip r:embed="rId1"/>
          <a:stretch>
            <a:fillRect/>
          </a:stretch>
        </p:blipFill>
        <p:spPr>
          <a:xfrm>
            <a:off x="2591435" y="1411605"/>
            <a:ext cx="5912485" cy="2739390"/>
          </a:xfrm>
          <a:prstGeom prst="rect">
            <a:avLst/>
          </a:prstGeom>
        </p:spPr>
      </p:pic>
      <p:pic>
        <p:nvPicPr>
          <p:cNvPr id="5" name="Picture 4"/>
          <p:cNvPicPr>
            <a:picLocks noChangeAspect="1"/>
          </p:cNvPicPr>
          <p:nvPr/>
        </p:nvPicPr>
        <p:blipFill>
          <a:blip r:embed="rId2"/>
          <a:stretch>
            <a:fillRect/>
          </a:stretch>
        </p:blipFill>
        <p:spPr>
          <a:xfrm>
            <a:off x="1839595" y="4354830"/>
            <a:ext cx="7502525" cy="22313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380365"/>
          </a:xfrm>
        </p:spPr>
        <p:txBody>
          <a:bodyPr/>
          <a:p>
            <a:r>
              <a:rPr lang="en-US" sz="1400" b="1">
                <a:latin typeface="Arial Bold" panose="020B0604020202020204" charset="0"/>
                <a:cs typeface="Arial Bold" panose="020B0604020202020204" charset="0"/>
              </a:rPr>
              <a:t>Get rid of text in order date column</a:t>
            </a:r>
            <a:endParaRPr lang="en-US" sz="1400" b="1">
              <a:latin typeface="Arial Bold" panose="020B0604020202020204" charset="0"/>
              <a:cs typeface="Arial Bold" panose="020B0604020202020204" charset="0"/>
            </a:endParaRPr>
          </a:p>
        </p:txBody>
      </p:sp>
      <p:pic>
        <p:nvPicPr>
          <p:cNvPr id="4" name="Content Placeholder 3"/>
          <p:cNvPicPr>
            <a:picLocks noChangeAspect="1"/>
          </p:cNvPicPr>
          <p:nvPr>
            <p:ph idx="1"/>
          </p:nvPr>
        </p:nvPicPr>
        <p:blipFill>
          <a:blip r:embed="rId1"/>
          <a:stretch>
            <a:fillRect/>
          </a:stretch>
        </p:blipFill>
        <p:spPr>
          <a:xfrm>
            <a:off x="1052830" y="967740"/>
            <a:ext cx="10434320" cy="54825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83870"/>
          </a:xfrm>
        </p:spPr>
        <p:txBody>
          <a:bodyPr/>
          <a:p>
            <a:pPr algn="ctr"/>
            <a:r>
              <a:rPr lang="en-US" sz="1600">
                <a:latin typeface="Arial Regular" panose="020B0604020202020204" charset="0"/>
                <a:cs typeface="Arial Regular" panose="020B0604020202020204" charset="0"/>
              </a:rPr>
              <a:t>Task 3: Make columns correct type</a:t>
            </a:r>
            <a:endParaRPr lang="en-US" sz="1600">
              <a:latin typeface="Arial Regular" panose="020B0604020202020204" charset="0"/>
              <a:cs typeface="Arial Regular" panose="020B0604020202020204" charset="0"/>
            </a:endParaRPr>
          </a:p>
        </p:txBody>
      </p:sp>
      <p:sp>
        <p:nvSpPr>
          <p:cNvPr id="3" name="Content Placeholder 2"/>
          <p:cNvSpPr>
            <a:spLocks noGrp="1"/>
          </p:cNvSpPr>
          <p:nvPr>
            <p:ph idx="1"/>
          </p:nvPr>
        </p:nvSpPr>
        <p:spPr>
          <a:xfrm>
            <a:off x="838200" y="2773045"/>
            <a:ext cx="10515600" cy="3404235"/>
          </a:xfrm>
        </p:spPr>
        <p:txBody>
          <a:bodyPr/>
          <a:p>
            <a:pPr marL="0" indent="0" algn="ctr">
              <a:buNone/>
            </a:pPr>
            <a:r>
              <a:rPr lang="en-US" sz="1600"/>
              <a:t>Task 4: Add month column</a:t>
            </a:r>
            <a:endParaRPr lang="en-US" sz="1600"/>
          </a:p>
        </p:txBody>
      </p:sp>
      <p:pic>
        <p:nvPicPr>
          <p:cNvPr id="6" name="Picture 5"/>
          <p:cNvPicPr>
            <a:picLocks noChangeAspect="1"/>
          </p:cNvPicPr>
          <p:nvPr/>
        </p:nvPicPr>
        <p:blipFill>
          <a:blip r:embed="rId1"/>
          <a:stretch>
            <a:fillRect/>
          </a:stretch>
        </p:blipFill>
        <p:spPr>
          <a:xfrm>
            <a:off x="995680" y="1436370"/>
            <a:ext cx="10200005" cy="831850"/>
          </a:xfrm>
          <a:prstGeom prst="rect">
            <a:avLst/>
          </a:prstGeom>
        </p:spPr>
      </p:pic>
      <p:pic>
        <p:nvPicPr>
          <p:cNvPr id="7" name="Picture 6"/>
          <p:cNvPicPr>
            <a:picLocks noChangeAspect="1"/>
          </p:cNvPicPr>
          <p:nvPr/>
        </p:nvPicPr>
        <p:blipFill>
          <a:blip r:embed="rId2"/>
          <a:stretch>
            <a:fillRect/>
          </a:stretch>
        </p:blipFill>
        <p:spPr>
          <a:xfrm>
            <a:off x="1535430" y="3192145"/>
            <a:ext cx="9121775" cy="3435985"/>
          </a:xfrm>
          <a:prstGeom prst="rect">
            <a:avLst/>
          </a:prstGeom>
        </p:spPr>
      </p:pic>
    </p:spTree>
  </p:cSld>
  <p:clrMapOvr>
    <a:masterClrMapping/>
  </p:clrMapOvr>
</p:sld>
</file>

<file path=ppt/tags/tag1.xml><?xml version="1.0" encoding="utf-8"?>
<p:tagLst xmlns:p="http://schemas.openxmlformats.org/presentationml/2006/main">
  <p:tag name="ISLIDE.ICON" val="#369613;"/>
</p:tagLst>
</file>

<file path=ppt/tags/tag2.xml><?xml version="1.0" encoding="utf-8"?>
<p:tagLst xmlns:p="http://schemas.openxmlformats.org/presentationml/2006/main">
  <p:tag name="ISLIDE.ICON" val="#369613;"/>
</p:tagLst>
</file>

<file path=ppt/tags/tag3.xml><?xml version="1.0" encoding="utf-8"?>
<p:tagLst xmlns:p="http://schemas.openxmlformats.org/presentationml/2006/main">
  <p:tag name="ISLIDE.ICON" val="#369613;"/>
</p:tagLst>
</file>

<file path=ppt/tags/tag4.xml><?xml version="1.0" encoding="utf-8"?>
<p:tagLst xmlns:p="http://schemas.openxmlformats.org/presentationml/2006/main">
  <p:tag name="ISLIDE.ICON" val="#369613;"/>
</p:tagLst>
</file>

<file path=ppt/tags/tag5.xml><?xml version="1.0" encoding="utf-8"?>
<p:tagLst xmlns:p="http://schemas.openxmlformats.org/presentationml/2006/main">
  <p:tag name="ISLIDE.ICON" val="#369613;"/>
</p:tagLst>
</file>

<file path=ppt/tags/tag6.xml><?xml version="1.0" encoding="utf-8"?>
<p:tagLst xmlns:p="http://schemas.openxmlformats.org/presentationml/2006/main">
  <p:tag name="ISLIDE.ICON" val="#369613;"/>
</p:tagLst>
</file>

<file path=ppt/tags/tag7.xml><?xml version="1.0" encoding="utf-8"?>
<p:tagLst xmlns:p="http://schemas.openxmlformats.org/presentationml/2006/main">
  <p:tag name="ISLIDE.ICON" val="#369613;"/>
</p:tagLst>
</file>

<file path=ppt/tags/tag8.xml><?xml version="1.0" encoding="utf-8"?>
<p:tagLst xmlns:p="http://schemas.openxmlformats.org/presentationml/2006/main">
  <p:tag name="KSO_WPP_MARK_KEY" val="f1a15d09-5041-483f-8a30-0b32fc3e1189"/>
  <p:tag name="COMMONDATA" val="eyJoZGlkIjoiODliZWY4OTY0MGRkODE3MzUwYWNjNzJlOTZjZjEzOWIifQ=="/>
</p:tagLst>
</file>

<file path=ppt/theme/theme1.xml><?xml version="1.0" encoding="utf-8"?>
<a:theme xmlns:a="http://schemas.openxmlformats.org/drawingml/2006/main" name="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MuseoModerno Black"/>
        <a:font script="Hebr" typeface="MuseoModern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useoModern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MuseoModerno Black"/>
        <a:font script="Hebr" typeface="MuseoModern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useoModern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2855</Words>
  <Application>WPS Presentation</Application>
  <PresentationFormat>宽屏</PresentationFormat>
  <Paragraphs>87</Paragraphs>
  <Slides>26</Slides>
  <Notes>15</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26</vt:i4>
      </vt:variant>
    </vt:vector>
  </HeadingPairs>
  <TitlesOfParts>
    <vt:vector size="43" baseType="lpstr">
      <vt:lpstr>Arial</vt:lpstr>
      <vt:lpstr>SimSun</vt:lpstr>
      <vt:lpstr>Wingdings</vt:lpstr>
      <vt:lpstr>Manrope SemiBold</vt:lpstr>
      <vt:lpstr>苹方-简</vt:lpstr>
      <vt:lpstr>MuseoModerno Black</vt:lpstr>
      <vt:lpstr>Microsoft YaHei</vt:lpstr>
      <vt:lpstr>汉仪旗黑</vt:lpstr>
      <vt:lpstr>Arial Unicode MS</vt:lpstr>
      <vt:lpstr>宋体-简</vt:lpstr>
      <vt:lpstr>Apple LiSung</vt:lpstr>
      <vt:lpstr>Arial Black</vt:lpstr>
      <vt:lpstr>Arial Regular</vt:lpstr>
      <vt:lpstr>Arial Bold</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shreeyanshisrivastava</cp:lastModifiedBy>
  <cp:revision>72</cp:revision>
  <dcterms:created xsi:type="dcterms:W3CDTF">2024-05-24T13:23:24Z</dcterms:created>
  <dcterms:modified xsi:type="dcterms:W3CDTF">2024-05-24T13:23:24Z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0C91F9DE53E64748A4DEA94EB463CFEA_12</vt:lpwstr>
  </property>
  <property fmtid="{D5CDD505-2E9C-101B-9397-08002B2CF9AE}" pid="3" name="KSOProductBuildVer">
    <vt:lpwstr>1033-5.7.2.8094</vt:lpwstr>
  </property>
</Properties>
</file>